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4"/>
  </p:notesMasterIdLst>
  <p:sldIdLst>
    <p:sldId id="256" r:id="rId2"/>
    <p:sldId id="257" r:id="rId3"/>
    <p:sldId id="309" r:id="rId4"/>
    <p:sldId id="261" r:id="rId5"/>
    <p:sldId id="310" r:id="rId6"/>
    <p:sldId id="258" r:id="rId7"/>
    <p:sldId id="311" r:id="rId8"/>
    <p:sldId id="312" r:id="rId9"/>
    <p:sldId id="313" r:id="rId10"/>
    <p:sldId id="314" r:id="rId11"/>
    <p:sldId id="318" r:id="rId12"/>
    <p:sldId id="315" r:id="rId13"/>
    <p:sldId id="316" r:id="rId14"/>
    <p:sldId id="319" r:id="rId15"/>
    <p:sldId id="317" r:id="rId16"/>
    <p:sldId id="321" r:id="rId17"/>
    <p:sldId id="322" r:id="rId18"/>
    <p:sldId id="323" r:id="rId19"/>
    <p:sldId id="260" r:id="rId20"/>
    <p:sldId id="328" r:id="rId21"/>
    <p:sldId id="324" r:id="rId22"/>
    <p:sldId id="325" r:id="rId23"/>
    <p:sldId id="326" r:id="rId24"/>
    <p:sldId id="259" r:id="rId25"/>
    <p:sldId id="262" r:id="rId26"/>
    <p:sldId id="329" r:id="rId27"/>
    <p:sldId id="330" r:id="rId28"/>
    <p:sldId id="331" r:id="rId29"/>
    <p:sldId id="332" r:id="rId30"/>
    <p:sldId id="333" r:id="rId31"/>
    <p:sldId id="290" r:id="rId32"/>
    <p:sldId id="334" r:id="rId33"/>
  </p:sldIdLst>
  <p:sldSz cx="9144000" cy="5143500" type="screen16x9"/>
  <p:notesSz cx="6858000" cy="9144000"/>
  <p:embeddedFontLst>
    <p:embeddedFont>
      <p:font typeface="Didact Gothic" panose="020B0604020202020204" charset="0"/>
      <p:regular r:id="rId35"/>
    </p:embeddedFont>
    <p:embeddedFont>
      <p:font typeface="DM Serif Display" panose="020B0604020202020204" charset="0"/>
      <p:regular r:id="rId36"/>
      <p:italic r:id="rId37"/>
    </p:embeddedFont>
    <p:embeddedFont>
      <p:font typeface="Muli" panose="02000503040000020004" pitchFamily="2" charset="0"/>
      <p:italic r:id="rId38"/>
    </p:embeddedFont>
    <p:embeddedFont>
      <p:font typeface="Open Sans" panose="020B0606030504020204" pitchFamily="34" charset="0"/>
      <p:regular r:id="rId39"/>
      <p:bold r:id="rId40"/>
      <p:italic r:id="rId41"/>
      <p:boldItalic r:id="rId42"/>
    </p:embeddedFont>
    <p:embeddedFont>
      <p:font typeface="Roboto"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943FA0-BD29-4652-898D-E75A8D751385}">
  <a:tblStyle styleId="{78943FA0-BD29-4652-898D-E75A8D75138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68" autoAdjust="0"/>
    <p:restoredTop sz="94660"/>
  </p:normalViewPr>
  <p:slideViewPr>
    <p:cSldViewPr snapToGrid="0">
      <p:cViewPr varScale="1">
        <p:scale>
          <a:sx n="80" d="100"/>
          <a:sy n="80" d="100"/>
        </p:scale>
        <p:origin x="8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95b86cca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95b86cca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216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082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8866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981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5497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5241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191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673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4534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6ed1d3ee59_0_10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6ed1d3ee59_0_10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6ed1d3ee59_0_10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6ed1d3ee59_0_10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69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772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7045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6975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8ffe7a1c6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8ffe7a1c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f2a75a668_0_3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6f2a75a668_0_3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f2a75a668_0_3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6f2a75a668_0_3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582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f2a75a668_0_3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6f2a75a668_0_3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2508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8ffe7a1c6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8ffe7a1c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2619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994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8ffe7a1c6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8ffe7a1c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5671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1714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8be8e0107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8be8e0107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8be8e0107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8be8e0107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569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f1bce38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6f1bce38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460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8ffe7a1c6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8ffe7a1c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586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607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4917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9967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3622"/>
            <a:ext cx="9144001" cy="5136257"/>
          </a:xfrm>
          <a:prstGeom prst="rect">
            <a:avLst/>
          </a:prstGeom>
          <a:noFill/>
          <a:ln>
            <a:noFill/>
          </a:ln>
        </p:spPr>
      </p:pic>
      <p:sp>
        <p:nvSpPr>
          <p:cNvPr id="10" name="Google Shape;10;p2"/>
          <p:cNvSpPr txBox="1">
            <a:spLocks noGrp="1"/>
          </p:cNvSpPr>
          <p:nvPr>
            <p:ph type="ctrTitle"/>
          </p:nvPr>
        </p:nvSpPr>
        <p:spPr>
          <a:xfrm>
            <a:off x="1913100" y="1415503"/>
            <a:ext cx="5317800" cy="1962000"/>
          </a:xfrm>
          <a:prstGeom prst="rect">
            <a:avLst/>
          </a:prstGeom>
        </p:spPr>
        <p:txBody>
          <a:bodyPr spcFirstLastPara="1" wrap="square" lIns="91425" tIns="91425" rIns="91425" bIns="91425" anchor="b" anchorCtr="0">
            <a:noAutofit/>
          </a:bodyPr>
          <a:lstStyle>
            <a:lvl1pPr lvl="0" algn="ctr">
              <a:lnSpc>
                <a:spcPct val="85000"/>
              </a:lnSpc>
              <a:spcBef>
                <a:spcPts val="0"/>
              </a:spcBef>
              <a:spcAft>
                <a:spcPts val="0"/>
              </a:spcAft>
              <a:buSzPts val="5200"/>
              <a:buNone/>
              <a:defRPr sz="65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692725" y="3293444"/>
            <a:ext cx="5758200" cy="501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200" b="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7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79"/>
        <p:cNvGrpSpPr/>
        <p:nvPr/>
      </p:nvGrpSpPr>
      <p:grpSpPr>
        <a:xfrm>
          <a:off x="0" y="0"/>
          <a:ext cx="0" cy="0"/>
          <a:chOff x="0" y="0"/>
          <a:chExt cx="0" cy="0"/>
        </a:xfrm>
      </p:grpSpPr>
      <p:pic>
        <p:nvPicPr>
          <p:cNvPr id="180" name="Google Shape;180;p30"/>
          <p:cNvPicPr preferRelativeResize="0"/>
          <p:nvPr/>
        </p:nvPicPr>
        <p:blipFill rotWithShape="1">
          <a:blip r:embed="rId2">
            <a:alphaModFix/>
          </a:blip>
          <a:srcRect l="59" r="59"/>
          <a:stretch/>
        </p:blipFill>
        <p:spPr>
          <a:xfrm>
            <a:off x="0" y="572"/>
            <a:ext cx="9144001" cy="514235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81"/>
        <p:cNvGrpSpPr/>
        <p:nvPr/>
      </p:nvGrpSpPr>
      <p:grpSpPr>
        <a:xfrm>
          <a:off x="0" y="0"/>
          <a:ext cx="0" cy="0"/>
          <a:chOff x="0" y="0"/>
          <a:chExt cx="0" cy="0"/>
        </a:xfrm>
      </p:grpSpPr>
      <p:pic>
        <p:nvPicPr>
          <p:cNvPr id="182" name="Google Shape;182;p31"/>
          <p:cNvPicPr preferRelativeResize="0"/>
          <p:nvPr/>
        </p:nvPicPr>
        <p:blipFill rotWithShape="1">
          <a:blip r:embed="rId2">
            <a:alphaModFix/>
          </a:blip>
          <a:srcRect/>
          <a:stretch/>
        </p:blipFill>
        <p:spPr>
          <a:xfrm>
            <a:off x="0" y="3622"/>
            <a:ext cx="9144001" cy="513625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183"/>
        <p:cNvGrpSpPr/>
        <p:nvPr/>
      </p:nvGrpSpPr>
      <p:grpSpPr>
        <a:xfrm>
          <a:off x="0" y="0"/>
          <a:ext cx="0" cy="0"/>
          <a:chOff x="0" y="0"/>
          <a:chExt cx="0" cy="0"/>
        </a:xfrm>
      </p:grpSpPr>
      <p:pic>
        <p:nvPicPr>
          <p:cNvPr id="184" name="Google Shape;184;p32"/>
          <p:cNvPicPr preferRelativeResize="0"/>
          <p:nvPr/>
        </p:nvPicPr>
        <p:blipFill rotWithShape="1">
          <a:blip r:embed="rId2">
            <a:alphaModFix/>
          </a:blip>
          <a:srcRect t="59" b="59"/>
          <a:stretch/>
        </p:blipFill>
        <p:spPr>
          <a:xfrm>
            <a:off x="0" y="3622"/>
            <a:ext cx="9144001" cy="513625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a:stretch/>
        </p:blipFill>
        <p:spPr>
          <a:xfrm flipH="1">
            <a:off x="0" y="572"/>
            <a:ext cx="9144001" cy="5142357"/>
          </a:xfrm>
          <a:prstGeom prst="rect">
            <a:avLst/>
          </a:prstGeom>
          <a:noFill/>
          <a:ln>
            <a:noFill/>
          </a:ln>
        </p:spPr>
      </p:pic>
      <p:sp>
        <p:nvSpPr>
          <p:cNvPr id="34" name="Google Shape;34;p7"/>
          <p:cNvSpPr txBox="1">
            <a:spLocks noGrp="1"/>
          </p:cNvSpPr>
          <p:nvPr>
            <p:ph type="title"/>
          </p:nvPr>
        </p:nvSpPr>
        <p:spPr>
          <a:xfrm>
            <a:off x="5044200" y="1165900"/>
            <a:ext cx="2934300" cy="65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5" name="Google Shape;35;p7"/>
          <p:cNvSpPr txBox="1">
            <a:spLocks noGrp="1"/>
          </p:cNvSpPr>
          <p:nvPr>
            <p:ph type="body" idx="1"/>
          </p:nvPr>
        </p:nvSpPr>
        <p:spPr>
          <a:xfrm>
            <a:off x="5044200" y="1815900"/>
            <a:ext cx="2934300" cy="2149500"/>
          </a:xfrm>
          <a:prstGeom prst="rect">
            <a:avLst/>
          </a:prstGeom>
        </p:spPr>
        <p:txBody>
          <a:bodyPr spcFirstLastPara="1" wrap="square" lIns="91425" tIns="91425" rIns="91425" bIns="91425" anchor="t" anchorCtr="0">
            <a:noAutofit/>
          </a:bodyPr>
          <a:lstStyle>
            <a:lvl1pPr marL="457200" lvl="0" indent="-330200" algn="ctr">
              <a:lnSpc>
                <a:spcPct val="100000"/>
              </a:lnSpc>
              <a:spcBef>
                <a:spcPts val="0"/>
              </a:spcBef>
              <a:spcAft>
                <a:spcPts val="0"/>
              </a:spcAft>
              <a:buSzPts val="1600"/>
              <a:buChar char="●"/>
              <a:defRPr b="0"/>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3170915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a:stretch/>
        </p:blipFill>
        <p:spPr>
          <a:xfrm>
            <a:off x="0" y="572"/>
            <a:ext cx="9144001" cy="5142357"/>
          </a:xfrm>
          <a:prstGeom prst="rect">
            <a:avLst/>
          </a:prstGeom>
          <a:noFill/>
          <a:ln>
            <a:noFill/>
          </a:ln>
        </p:spPr>
      </p:pic>
      <p:sp>
        <p:nvSpPr>
          <p:cNvPr id="19" name="Google Shape;19;p4"/>
          <p:cNvSpPr txBox="1">
            <a:spLocks noGrp="1"/>
          </p:cNvSpPr>
          <p:nvPr>
            <p:ph type="body" idx="1"/>
          </p:nvPr>
        </p:nvSpPr>
        <p:spPr>
          <a:xfrm>
            <a:off x="700800" y="1281725"/>
            <a:ext cx="6823800" cy="32847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SzPts val="1100"/>
              <a:buChar char="●"/>
              <a:defRPr sz="1150" b="0"/>
            </a:lvl1pPr>
            <a:lvl2pPr marL="914400" lvl="1" indent="-317500">
              <a:spcBef>
                <a:spcPts val="0"/>
              </a:spcBef>
              <a:spcAft>
                <a:spcPts val="0"/>
              </a:spcAft>
              <a:buSzPts val="1400"/>
              <a:buFont typeface="Muli"/>
              <a:buChar char="○"/>
              <a:defRPr/>
            </a:lvl2pPr>
            <a:lvl3pPr marL="1371600" lvl="2" indent="-317500">
              <a:spcBef>
                <a:spcPts val="1600"/>
              </a:spcBef>
              <a:spcAft>
                <a:spcPts val="0"/>
              </a:spcAft>
              <a:buSzPts val="1400"/>
              <a:buFont typeface="Muli"/>
              <a:buChar char="■"/>
              <a:defRPr/>
            </a:lvl3pPr>
            <a:lvl4pPr marL="1828800" lvl="3" indent="-317500">
              <a:spcBef>
                <a:spcPts val="1600"/>
              </a:spcBef>
              <a:spcAft>
                <a:spcPts val="0"/>
              </a:spcAft>
              <a:buSzPts val="1400"/>
              <a:buFont typeface="Muli"/>
              <a:buChar char="●"/>
              <a:defRPr/>
            </a:lvl4pPr>
            <a:lvl5pPr marL="2286000" lvl="4" indent="-317500">
              <a:spcBef>
                <a:spcPts val="1600"/>
              </a:spcBef>
              <a:spcAft>
                <a:spcPts val="0"/>
              </a:spcAft>
              <a:buSzPts val="1400"/>
              <a:buFont typeface="Muli"/>
              <a:buChar char="○"/>
              <a:defRPr/>
            </a:lvl5pPr>
            <a:lvl6pPr marL="2743200" lvl="5" indent="-317500">
              <a:spcBef>
                <a:spcPts val="1600"/>
              </a:spcBef>
              <a:spcAft>
                <a:spcPts val="0"/>
              </a:spcAft>
              <a:buSzPts val="1400"/>
              <a:buFont typeface="Muli"/>
              <a:buChar char="■"/>
              <a:defRPr/>
            </a:lvl6pPr>
            <a:lvl7pPr marL="3200400" lvl="6" indent="-317500">
              <a:spcBef>
                <a:spcPts val="1600"/>
              </a:spcBef>
              <a:spcAft>
                <a:spcPts val="0"/>
              </a:spcAft>
              <a:buSzPts val="1400"/>
              <a:buFont typeface="Muli"/>
              <a:buChar char="●"/>
              <a:defRPr/>
            </a:lvl7pPr>
            <a:lvl8pPr marL="3657600" lvl="7" indent="-317500">
              <a:spcBef>
                <a:spcPts val="1600"/>
              </a:spcBef>
              <a:spcAft>
                <a:spcPts val="0"/>
              </a:spcAft>
              <a:buSzPts val="1400"/>
              <a:buFont typeface="Muli"/>
              <a:buChar char="○"/>
              <a:defRPr/>
            </a:lvl8pPr>
            <a:lvl9pPr marL="4114800" lvl="8" indent="-317500">
              <a:spcBef>
                <a:spcPts val="1600"/>
              </a:spcBef>
              <a:spcAft>
                <a:spcPts val="1600"/>
              </a:spcAft>
              <a:buSzPts val="1400"/>
              <a:buFont typeface="Muli"/>
              <a:buChar char="■"/>
              <a:defRPr/>
            </a:lvl9pPr>
          </a:lstStyle>
          <a:p>
            <a:endParaRPr/>
          </a:p>
        </p:txBody>
      </p:sp>
      <p:sp>
        <p:nvSpPr>
          <p:cNvPr id="20" name="Google Shape;20;p4"/>
          <p:cNvSpPr txBox="1">
            <a:spLocks noGrp="1"/>
          </p:cNvSpPr>
          <p:nvPr>
            <p:ph type="title"/>
          </p:nvPr>
        </p:nvSpPr>
        <p:spPr>
          <a:xfrm>
            <a:off x="700800" y="491825"/>
            <a:ext cx="7742400" cy="6564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b="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p:nvPr/>
        </p:nvSpPr>
        <p:spPr>
          <a:xfrm>
            <a:off x="-295875" y="3054825"/>
            <a:ext cx="21597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t="29" b="19"/>
          <a:stretch/>
        </p:blipFill>
        <p:spPr>
          <a:xfrm>
            <a:off x="0" y="3622"/>
            <a:ext cx="9144000" cy="5136258"/>
          </a:xfrm>
          <a:prstGeom prst="rect">
            <a:avLst/>
          </a:prstGeom>
          <a:noFill/>
          <a:ln>
            <a:noFill/>
          </a:ln>
        </p:spPr>
      </p:pic>
      <p:sp>
        <p:nvSpPr>
          <p:cNvPr id="31" name="Google Shape;31;p6"/>
          <p:cNvSpPr txBox="1">
            <a:spLocks noGrp="1"/>
          </p:cNvSpPr>
          <p:nvPr>
            <p:ph type="title"/>
          </p:nvPr>
        </p:nvSpPr>
        <p:spPr>
          <a:xfrm>
            <a:off x="700800" y="491825"/>
            <a:ext cx="7742400" cy="65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b="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pic>
        <p:nvPicPr>
          <p:cNvPr id="40" name="Google Shape;40;p9"/>
          <p:cNvPicPr preferRelativeResize="0"/>
          <p:nvPr/>
        </p:nvPicPr>
        <p:blipFill rotWithShape="1">
          <a:blip r:embed="rId2">
            <a:alphaModFix/>
          </a:blip>
          <a:srcRect l="89" r="99"/>
          <a:stretch/>
        </p:blipFill>
        <p:spPr>
          <a:xfrm>
            <a:off x="0" y="572"/>
            <a:ext cx="9144000" cy="5142357"/>
          </a:xfrm>
          <a:prstGeom prst="rect">
            <a:avLst/>
          </a:prstGeom>
          <a:noFill/>
          <a:ln>
            <a:noFill/>
          </a:ln>
        </p:spPr>
      </p:pic>
      <p:sp>
        <p:nvSpPr>
          <p:cNvPr id="41" name="Google Shape;41;p9"/>
          <p:cNvSpPr txBox="1">
            <a:spLocks noGrp="1"/>
          </p:cNvSpPr>
          <p:nvPr>
            <p:ph type="title"/>
          </p:nvPr>
        </p:nvSpPr>
        <p:spPr>
          <a:xfrm>
            <a:off x="700800" y="1102150"/>
            <a:ext cx="3871200" cy="772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5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9"/>
          <p:cNvSpPr txBox="1">
            <a:spLocks noGrp="1"/>
          </p:cNvSpPr>
          <p:nvPr>
            <p:ph type="subTitle" idx="1"/>
          </p:nvPr>
        </p:nvSpPr>
        <p:spPr>
          <a:xfrm>
            <a:off x="700800" y="1874425"/>
            <a:ext cx="3871200" cy="14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ITLE_AND_TWO_COLUMNS_1_1_1">
    <p:spTree>
      <p:nvGrpSpPr>
        <p:cNvPr id="1" name="Shape 57"/>
        <p:cNvGrpSpPr/>
        <p:nvPr/>
      </p:nvGrpSpPr>
      <p:grpSpPr>
        <a:xfrm>
          <a:off x="0" y="0"/>
          <a:ext cx="0" cy="0"/>
          <a:chOff x="0" y="0"/>
          <a:chExt cx="0" cy="0"/>
        </a:xfrm>
      </p:grpSpPr>
      <p:pic>
        <p:nvPicPr>
          <p:cNvPr id="58" name="Google Shape;58;p13"/>
          <p:cNvPicPr preferRelativeResize="0"/>
          <p:nvPr/>
        </p:nvPicPr>
        <p:blipFill rotWithShape="1">
          <a:blip r:embed="rId2">
            <a:alphaModFix/>
          </a:blip>
          <a:srcRect t="59" b="59"/>
          <a:stretch/>
        </p:blipFill>
        <p:spPr>
          <a:xfrm>
            <a:off x="0" y="3622"/>
            <a:ext cx="9144001" cy="5136258"/>
          </a:xfrm>
          <a:prstGeom prst="rect">
            <a:avLst/>
          </a:prstGeom>
          <a:noFill/>
          <a:ln>
            <a:noFill/>
          </a:ln>
        </p:spPr>
      </p:pic>
      <p:sp>
        <p:nvSpPr>
          <p:cNvPr id="59" name="Google Shape;59;p13"/>
          <p:cNvSpPr txBox="1">
            <a:spLocks noGrp="1"/>
          </p:cNvSpPr>
          <p:nvPr>
            <p:ph type="subTitle" idx="1"/>
          </p:nvPr>
        </p:nvSpPr>
        <p:spPr>
          <a:xfrm>
            <a:off x="2383644" y="4173906"/>
            <a:ext cx="1927500" cy="35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0" name="Google Shape;60;p13"/>
          <p:cNvSpPr txBox="1">
            <a:spLocks noGrp="1"/>
          </p:cNvSpPr>
          <p:nvPr>
            <p:ph type="subTitle" idx="2"/>
          </p:nvPr>
        </p:nvSpPr>
        <p:spPr>
          <a:xfrm>
            <a:off x="4832882" y="4173906"/>
            <a:ext cx="1927500" cy="35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1" name="Google Shape;61;p13"/>
          <p:cNvSpPr txBox="1">
            <a:spLocks noGrp="1"/>
          </p:cNvSpPr>
          <p:nvPr>
            <p:ph type="title" hasCustomPrompt="1"/>
          </p:nvPr>
        </p:nvSpPr>
        <p:spPr>
          <a:xfrm>
            <a:off x="2515724" y="1644457"/>
            <a:ext cx="16632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000" b="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 name="Google Shape;62;p13"/>
          <p:cNvSpPr txBox="1">
            <a:spLocks noGrp="1"/>
          </p:cNvSpPr>
          <p:nvPr>
            <p:ph type="title" idx="3" hasCustomPrompt="1"/>
          </p:nvPr>
        </p:nvSpPr>
        <p:spPr>
          <a:xfrm>
            <a:off x="4964959" y="1644457"/>
            <a:ext cx="16632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000" b="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3" name="Google Shape;63;p13"/>
          <p:cNvSpPr txBox="1">
            <a:spLocks noGrp="1"/>
          </p:cNvSpPr>
          <p:nvPr>
            <p:ph type="title" idx="4" hasCustomPrompt="1"/>
          </p:nvPr>
        </p:nvSpPr>
        <p:spPr>
          <a:xfrm>
            <a:off x="2515724" y="3305385"/>
            <a:ext cx="1663200" cy="64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000" b="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4" name="Google Shape;64;p13"/>
          <p:cNvSpPr txBox="1">
            <a:spLocks noGrp="1"/>
          </p:cNvSpPr>
          <p:nvPr>
            <p:ph type="title" idx="5" hasCustomPrompt="1"/>
          </p:nvPr>
        </p:nvSpPr>
        <p:spPr>
          <a:xfrm>
            <a:off x="4964959" y="3305392"/>
            <a:ext cx="1663200" cy="64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000" b="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5" name="Google Shape;65;p13"/>
          <p:cNvSpPr txBox="1">
            <a:spLocks noGrp="1"/>
          </p:cNvSpPr>
          <p:nvPr>
            <p:ph type="subTitle" idx="6"/>
          </p:nvPr>
        </p:nvSpPr>
        <p:spPr>
          <a:xfrm>
            <a:off x="2290463" y="2198356"/>
            <a:ext cx="21138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2pPr>
            <a:lvl3pPr lvl="2"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3pPr>
            <a:lvl4pPr lvl="3"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4pPr>
            <a:lvl5pPr lvl="4"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5pPr>
            <a:lvl6pPr lvl="5"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6pPr>
            <a:lvl7pPr lvl="6"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7pPr>
            <a:lvl8pPr lvl="7"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8pPr>
            <a:lvl9pPr lvl="8"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9pPr>
          </a:lstStyle>
          <a:p>
            <a:endParaRPr/>
          </a:p>
        </p:txBody>
      </p:sp>
      <p:sp>
        <p:nvSpPr>
          <p:cNvPr id="66" name="Google Shape;66;p13"/>
          <p:cNvSpPr txBox="1">
            <a:spLocks noGrp="1"/>
          </p:cNvSpPr>
          <p:nvPr>
            <p:ph type="subTitle" idx="7"/>
          </p:nvPr>
        </p:nvSpPr>
        <p:spPr>
          <a:xfrm>
            <a:off x="4739738" y="2198381"/>
            <a:ext cx="21138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2pPr>
            <a:lvl3pPr lvl="2"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3pPr>
            <a:lvl4pPr lvl="3"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4pPr>
            <a:lvl5pPr lvl="4"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5pPr>
            <a:lvl6pPr lvl="5"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6pPr>
            <a:lvl7pPr lvl="6"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7pPr>
            <a:lvl8pPr lvl="7"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8pPr>
            <a:lvl9pPr lvl="8"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9pPr>
          </a:lstStyle>
          <a:p>
            <a:endParaRPr/>
          </a:p>
        </p:txBody>
      </p:sp>
      <p:sp>
        <p:nvSpPr>
          <p:cNvPr id="67" name="Google Shape;67;p13"/>
          <p:cNvSpPr txBox="1">
            <a:spLocks noGrp="1"/>
          </p:cNvSpPr>
          <p:nvPr>
            <p:ph type="subTitle" idx="8"/>
          </p:nvPr>
        </p:nvSpPr>
        <p:spPr>
          <a:xfrm>
            <a:off x="4739738" y="3824856"/>
            <a:ext cx="21138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2pPr>
            <a:lvl3pPr lvl="2"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3pPr>
            <a:lvl4pPr lvl="3"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4pPr>
            <a:lvl5pPr lvl="4"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5pPr>
            <a:lvl6pPr lvl="5"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6pPr>
            <a:lvl7pPr lvl="6"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7pPr>
            <a:lvl8pPr lvl="7"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8pPr>
            <a:lvl9pPr lvl="8"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9pPr>
          </a:lstStyle>
          <a:p>
            <a:endParaRPr/>
          </a:p>
        </p:txBody>
      </p:sp>
      <p:sp>
        <p:nvSpPr>
          <p:cNvPr id="68" name="Google Shape;68;p13"/>
          <p:cNvSpPr txBox="1">
            <a:spLocks noGrp="1"/>
          </p:cNvSpPr>
          <p:nvPr>
            <p:ph type="subTitle" idx="9"/>
          </p:nvPr>
        </p:nvSpPr>
        <p:spPr>
          <a:xfrm>
            <a:off x="2383644" y="2545026"/>
            <a:ext cx="1927500" cy="35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9" name="Google Shape;69;p13"/>
          <p:cNvSpPr txBox="1">
            <a:spLocks noGrp="1"/>
          </p:cNvSpPr>
          <p:nvPr>
            <p:ph type="subTitle" idx="13"/>
          </p:nvPr>
        </p:nvSpPr>
        <p:spPr>
          <a:xfrm>
            <a:off x="4832882" y="2543281"/>
            <a:ext cx="1927500" cy="35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0" name="Google Shape;70;p13"/>
          <p:cNvSpPr txBox="1">
            <a:spLocks noGrp="1"/>
          </p:cNvSpPr>
          <p:nvPr>
            <p:ph type="subTitle" idx="14"/>
          </p:nvPr>
        </p:nvSpPr>
        <p:spPr>
          <a:xfrm>
            <a:off x="2290463" y="3824855"/>
            <a:ext cx="21138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2pPr>
            <a:lvl3pPr lvl="2"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3pPr>
            <a:lvl4pPr lvl="3"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4pPr>
            <a:lvl5pPr lvl="4"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5pPr>
            <a:lvl6pPr lvl="5"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6pPr>
            <a:lvl7pPr lvl="6"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7pPr>
            <a:lvl8pPr lvl="7"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8pPr>
            <a:lvl9pPr lvl="8"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9pPr>
          </a:lstStyle>
          <a:p>
            <a:endParaRPr/>
          </a:p>
        </p:txBody>
      </p:sp>
      <p:sp>
        <p:nvSpPr>
          <p:cNvPr id="71" name="Google Shape;71;p13"/>
          <p:cNvSpPr txBox="1">
            <a:spLocks noGrp="1"/>
          </p:cNvSpPr>
          <p:nvPr>
            <p:ph type="title" idx="15"/>
          </p:nvPr>
        </p:nvSpPr>
        <p:spPr>
          <a:xfrm>
            <a:off x="700800" y="491825"/>
            <a:ext cx="7742400" cy="65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b="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4">
    <p:spTree>
      <p:nvGrpSpPr>
        <p:cNvPr id="1" name="Shape 72"/>
        <p:cNvGrpSpPr/>
        <p:nvPr/>
      </p:nvGrpSpPr>
      <p:grpSpPr>
        <a:xfrm>
          <a:off x="0" y="0"/>
          <a:ext cx="0" cy="0"/>
          <a:chOff x="0" y="0"/>
          <a:chExt cx="0" cy="0"/>
        </a:xfrm>
      </p:grpSpPr>
      <p:pic>
        <p:nvPicPr>
          <p:cNvPr id="73" name="Google Shape;73;p14"/>
          <p:cNvPicPr preferRelativeResize="0"/>
          <p:nvPr/>
        </p:nvPicPr>
        <p:blipFill rotWithShape="1">
          <a:blip r:embed="rId2">
            <a:alphaModFix/>
          </a:blip>
          <a:srcRect/>
          <a:stretch/>
        </p:blipFill>
        <p:spPr>
          <a:xfrm flipH="1">
            <a:off x="0" y="3622"/>
            <a:ext cx="9144001" cy="5136257"/>
          </a:xfrm>
          <a:prstGeom prst="rect">
            <a:avLst/>
          </a:prstGeom>
          <a:noFill/>
          <a:ln>
            <a:noFill/>
          </a:ln>
        </p:spPr>
      </p:pic>
      <p:sp>
        <p:nvSpPr>
          <p:cNvPr id="74" name="Google Shape;74;p14"/>
          <p:cNvSpPr txBox="1">
            <a:spLocks noGrp="1"/>
          </p:cNvSpPr>
          <p:nvPr>
            <p:ph type="title"/>
          </p:nvPr>
        </p:nvSpPr>
        <p:spPr>
          <a:xfrm>
            <a:off x="2786650" y="2570794"/>
            <a:ext cx="3570600" cy="100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300"/>
              <a:buNone/>
              <a:defRPr sz="5000" b="0"/>
            </a:lvl1pPr>
            <a:lvl2pPr lvl="1" rtl="0">
              <a:spcBef>
                <a:spcPts val="0"/>
              </a:spcBef>
              <a:spcAft>
                <a:spcPts val="0"/>
              </a:spcAft>
              <a:buClr>
                <a:schemeClr val="accent1"/>
              </a:buClr>
              <a:buSzPts val="3200"/>
              <a:buNone/>
              <a:defRPr>
                <a:solidFill>
                  <a:schemeClr val="accent1"/>
                </a:solidFill>
              </a:defRPr>
            </a:lvl2pPr>
            <a:lvl3pPr lvl="2" rtl="0">
              <a:spcBef>
                <a:spcPts val="0"/>
              </a:spcBef>
              <a:spcAft>
                <a:spcPts val="0"/>
              </a:spcAft>
              <a:buClr>
                <a:schemeClr val="accent1"/>
              </a:buClr>
              <a:buSzPts val="3200"/>
              <a:buNone/>
              <a:defRPr>
                <a:solidFill>
                  <a:schemeClr val="accent1"/>
                </a:solidFill>
              </a:defRPr>
            </a:lvl3pPr>
            <a:lvl4pPr lvl="3" rtl="0">
              <a:spcBef>
                <a:spcPts val="0"/>
              </a:spcBef>
              <a:spcAft>
                <a:spcPts val="0"/>
              </a:spcAft>
              <a:buClr>
                <a:schemeClr val="accent1"/>
              </a:buClr>
              <a:buSzPts val="3200"/>
              <a:buNone/>
              <a:defRPr>
                <a:solidFill>
                  <a:schemeClr val="accent1"/>
                </a:solidFill>
              </a:defRPr>
            </a:lvl4pPr>
            <a:lvl5pPr lvl="4" rtl="0">
              <a:spcBef>
                <a:spcPts val="0"/>
              </a:spcBef>
              <a:spcAft>
                <a:spcPts val="0"/>
              </a:spcAft>
              <a:buClr>
                <a:schemeClr val="accent1"/>
              </a:buClr>
              <a:buSzPts val="3200"/>
              <a:buNone/>
              <a:defRPr>
                <a:solidFill>
                  <a:schemeClr val="accent1"/>
                </a:solidFill>
              </a:defRPr>
            </a:lvl5pPr>
            <a:lvl6pPr lvl="5" rtl="0">
              <a:spcBef>
                <a:spcPts val="0"/>
              </a:spcBef>
              <a:spcAft>
                <a:spcPts val="0"/>
              </a:spcAft>
              <a:buClr>
                <a:schemeClr val="accent1"/>
              </a:buClr>
              <a:buSzPts val="3200"/>
              <a:buNone/>
              <a:defRPr>
                <a:solidFill>
                  <a:schemeClr val="accent1"/>
                </a:solidFill>
              </a:defRPr>
            </a:lvl6pPr>
            <a:lvl7pPr lvl="6" rtl="0">
              <a:spcBef>
                <a:spcPts val="0"/>
              </a:spcBef>
              <a:spcAft>
                <a:spcPts val="0"/>
              </a:spcAft>
              <a:buClr>
                <a:schemeClr val="accent1"/>
              </a:buClr>
              <a:buSzPts val="3200"/>
              <a:buNone/>
              <a:defRPr>
                <a:solidFill>
                  <a:schemeClr val="accent1"/>
                </a:solidFill>
              </a:defRPr>
            </a:lvl7pPr>
            <a:lvl8pPr lvl="7" rtl="0">
              <a:spcBef>
                <a:spcPts val="0"/>
              </a:spcBef>
              <a:spcAft>
                <a:spcPts val="0"/>
              </a:spcAft>
              <a:buClr>
                <a:schemeClr val="accent1"/>
              </a:buClr>
              <a:buSzPts val="3200"/>
              <a:buNone/>
              <a:defRPr>
                <a:solidFill>
                  <a:schemeClr val="accent1"/>
                </a:solidFill>
              </a:defRPr>
            </a:lvl8pPr>
            <a:lvl9pPr lvl="8" rtl="0">
              <a:spcBef>
                <a:spcPts val="0"/>
              </a:spcBef>
              <a:spcAft>
                <a:spcPts val="0"/>
              </a:spcAft>
              <a:buClr>
                <a:schemeClr val="accent1"/>
              </a:buClr>
              <a:buSzPts val="3200"/>
              <a:buNone/>
              <a:defRPr>
                <a:solidFill>
                  <a:schemeClr val="accent1"/>
                </a:solidFill>
              </a:defRPr>
            </a:lvl9pPr>
          </a:lstStyle>
          <a:p>
            <a:endParaRPr/>
          </a:p>
        </p:txBody>
      </p:sp>
      <p:sp>
        <p:nvSpPr>
          <p:cNvPr id="75" name="Google Shape;75;p14"/>
          <p:cNvSpPr txBox="1">
            <a:spLocks noGrp="1"/>
          </p:cNvSpPr>
          <p:nvPr>
            <p:ph type="title" idx="2" hasCustomPrompt="1"/>
          </p:nvPr>
        </p:nvSpPr>
        <p:spPr>
          <a:xfrm>
            <a:off x="3797100" y="1317190"/>
            <a:ext cx="1549800" cy="164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10000" b="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6" name="Google Shape;76;p14"/>
          <p:cNvSpPr txBox="1">
            <a:spLocks noGrp="1"/>
          </p:cNvSpPr>
          <p:nvPr>
            <p:ph type="subTitle" idx="1"/>
          </p:nvPr>
        </p:nvSpPr>
        <p:spPr>
          <a:xfrm>
            <a:off x="2709225" y="3423109"/>
            <a:ext cx="3725700" cy="4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b="0"/>
            </a:lvl1pPr>
            <a:lvl2pPr lvl="1" algn="ctr" rtl="0">
              <a:lnSpc>
                <a:spcPct val="100000"/>
              </a:lnSpc>
              <a:spcBef>
                <a:spcPts val="0"/>
              </a:spcBef>
              <a:spcAft>
                <a:spcPts val="0"/>
              </a:spcAft>
              <a:buNone/>
              <a:defRPr sz="1400" b="0"/>
            </a:lvl2pPr>
            <a:lvl3pPr lvl="2" algn="ctr" rtl="0">
              <a:lnSpc>
                <a:spcPct val="100000"/>
              </a:lnSpc>
              <a:spcBef>
                <a:spcPts val="0"/>
              </a:spcBef>
              <a:spcAft>
                <a:spcPts val="0"/>
              </a:spcAft>
              <a:buNone/>
              <a:defRPr sz="1400" b="0"/>
            </a:lvl3pPr>
            <a:lvl4pPr lvl="3" algn="ctr" rtl="0">
              <a:lnSpc>
                <a:spcPct val="100000"/>
              </a:lnSpc>
              <a:spcBef>
                <a:spcPts val="0"/>
              </a:spcBef>
              <a:spcAft>
                <a:spcPts val="0"/>
              </a:spcAft>
              <a:buNone/>
              <a:defRPr sz="1400" b="0"/>
            </a:lvl4pPr>
            <a:lvl5pPr lvl="4" algn="ctr" rtl="0">
              <a:lnSpc>
                <a:spcPct val="100000"/>
              </a:lnSpc>
              <a:spcBef>
                <a:spcPts val="0"/>
              </a:spcBef>
              <a:spcAft>
                <a:spcPts val="0"/>
              </a:spcAft>
              <a:buNone/>
              <a:defRPr sz="1400" b="0"/>
            </a:lvl5pPr>
            <a:lvl6pPr lvl="5" algn="ctr" rtl="0">
              <a:lnSpc>
                <a:spcPct val="100000"/>
              </a:lnSpc>
              <a:spcBef>
                <a:spcPts val="0"/>
              </a:spcBef>
              <a:spcAft>
                <a:spcPts val="0"/>
              </a:spcAft>
              <a:buNone/>
              <a:defRPr sz="1400" b="0"/>
            </a:lvl6pPr>
            <a:lvl7pPr lvl="6" algn="ctr" rtl="0">
              <a:lnSpc>
                <a:spcPct val="100000"/>
              </a:lnSpc>
              <a:spcBef>
                <a:spcPts val="0"/>
              </a:spcBef>
              <a:spcAft>
                <a:spcPts val="0"/>
              </a:spcAft>
              <a:buNone/>
              <a:defRPr sz="1400" b="0"/>
            </a:lvl7pPr>
            <a:lvl8pPr lvl="7" algn="ctr" rtl="0">
              <a:lnSpc>
                <a:spcPct val="100000"/>
              </a:lnSpc>
              <a:spcBef>
                <a:spcPts val="0"/>
              </a:spcBef>
              <a:spcAft>
                <a:spcPts val="0"/>
              </a:spcAft>
              <a:buNone/>
              <a:defRPr sz="1400" b="0"/>
            </a:lvl8pPr>
            <a:lvl9pPr lvl="8" algn="ctr" rtl="0">
              <a:lnSpc>
                <a:spcPct val="100000"/>
              </a:lnSpc>
              <a:spcBef>
                <a:spcPts val="0"/>
              </a:spcBef>
              <a:spcAft>
                <a:spcPts val="0"/>
              </a:spcAft>
              <a:buNone/>
              <a:defRPr sz="1400" b="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_1_1_1_1">
    <p:spTree>
      <p:nvGrpSpPr>
        <p:cNvPr id="1" name="Shape 99"/>
        <p:cNvGrpSpPr/>
        <p:nvPr/>
      </p:nvGrpSpPr>
      <p:grpSpPr>
        <a:xfrm>
          <a:off x="0" y="0"/>
          <a:ext cx="0" cy="0"/>
          <a:chOff x="0" y="0"/>
          <a:chExt cx="0" cy="0"/>
        </a:xfrm>
      </p:grpSpPr>
      <p:pic>
        <p:nvPicPr>
          <p:cNvPr id="100" name="Google Shape;100;p17"/>
          <p:cNvPicPr preferRelativeResize="0"/>
          <p:nvPr/>
        </p:nvPicPr>
        <p:blipFill rotWithShape="1">
          <a:blip r:embed="rId2">
            <a:alphaModFix/>
          </a:blip>
          <a:srcRect l="29" r="39"/>
          <a:stretch/>
        </p:blipFill>
        <p:spPr>
          <a:xfrm>
            <a:off x="0" y="3622"/>
            <a:ext cx="9144000" cy="5136257"/>
          </a:xfrm>
          <a:prstGeom prst="rect">
            <a:avLst/>
          </a:prstGeom>
          <a:noFill/>
          <a:ln>
            <a:noFill/>
          </a:ln>
        </p:spPr>
      </p:pic>
      <p:sp>
        <p:nvSpPr>
          <p:cNvPr id="101" name="Google Shape;101;p17"/>
          <p:cNvSpPr txBox="1">
            <a:spLocks noGrp="1"/>
          </p:cNvSpPr>
          <p:nvPr>
            <p:ph type="title"/>
          </p:nvPr>
        </p:nvSpPr>
        <p:spPr>
          <a:xfrm>
            <a:off x="700800" y="491825"/>
            <a:ext cx="7742400" cy="65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b="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TITLE_AND_TWO_COLUMNS_1_1_2_1_2_1">
    <p:spTree>
      <p:nvGrpSpPr>
        <p:cNvPr id="1" name="Shape 147"/>
        <p:cNvGrpSpPr/>
        <p:nvPr/>
      </p:nvGrpSpPr>
      <p:grpSpPr>
        <a:xfrm>
          <a:off x="0" y="0"/>
          <a:ext cx="0" cy="0"/>
          <a:chOff x="0" y="0"/>
          <a:chExt cx="0" cy="0"/>
        </a:xfrm>
      </p:grpSpPr>
      <p:pic>
        <p:nvPicPr>
          <p:cNvPr id="148" name="Google Shape;148;p25"/>
          <p:cNvPicPr preferRelativeResize="0"/>
          <p:nvPr/>
        </p:nvPicPr>
        <p:blipFill rotWithShape="1">
          <a:blip r:embed="rId2">
            <a:alphaModFix/>
          </a:blip>
          <a:srcRect/>
          <a:stretch/>
        </p:blipFill>
        <p:spPr>
          <a:xfrm>
            <a:off x="0" y="572"/>
            <a:ext cx="9144001" cy="5142357"/>
          </a:xfrm>
          <a:prstGeom prst="rect">
            <a:avLst/>
          </a:prstGeom>
          <a:noFill/>
          <a:ln>
            <a:noFill/>
          </a:ln>
        </p:spPr>
      </p:pic>
      <p:sp>
        <p:nvSpPr>
          <p:cNvPr id="149" name="Google Shape;149;p25"/>
          <p:cNvSpPr txBox="1">
            <a:spLocks noGrp="1"/>
          </p:cNvSpPr>
          <p:nvPr>
            <p:ph type="body" idx="1"/>
          </p:nvPr>
        </p:nvSpPr>
        <p:spPr>
          <a:xfrm>
            <a:off x="2215800" y="1406049"/>
            <a:ext cx="4712400" cy="3166500"/>
          </a:xfrm>
          <a:prstGeom prst="rect">
            <a:avLst/>
          </a:prstGeom>
        </p:spPr>
        <p:txBody>
          <a:bodyPr spcFirstLastPara="1" wrap="square" lIns="91425" tIns="91425" rIns="91425" bIns="91425" anchor="b" anchorCtr="0">
            <a:noAutofit/>
          </a:bodyPr>
          <a:lstStyle>
            <a:lvl1pPr marL="457200" marR="50800" lvl="0" indent="-304800" rtl="0">
              <a:lnSpc>
                <a:spcPct val="100000"/>
              </a:lnSpc>
              <a:spcBef>
                <a:spcPts val="0"/>
              </a:spcBef>
              <a:spcAft>
                <a:spcPts val="0"/>
              </a:spcAft>
              <a:buClr>
                <a:schemeClr val="dk2"/>
              </a:buClr>
              <a:buSzPts val="1200"/>
              <a:buChar char="▴"/>
              <a:defRPr sz="1200" b="0">
                <a:solidFill>
                  <a:schemeClr val="dk1"/>
                </a:solidFill>
              </a:defRPr>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50" name="Google Shape;150;p25"/>
          <p:cNvSpPr txBox="1">
            <a:spLocks noGrp="1"/>
          </p:cNvSpPr>
          <p:nvPr>
            <p:ph type="title"/>
          </p:nvPr>
        </p:nvSpPr>
        <p:spPr>
          <a:xfrm>
            <a:off x="0" y="486600"/>
            <a:ext cx="8439000" cy="74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b="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DM Serif Display"/>
              <a:buNone/>
              <a:defRPr sz="3300" b="1">
                <a:solidFill>
                  <a:schemeClr val="dk1"/>
                </a:solidFill>
                <a:latin typeface="DM Serif Display"/>
                <a:ea typeface="DM Serif Display"/>
                <a:cs typeface="DM Serif Display"/>
                <a:sym typeface="DM Serif Display"/>
              </a:defRPr>
            </a:lvl1pPr>
            <a:lvl2pPr lvl="1">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2pPr>
            <a:lvl3pPr lvl="2">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3pPr>
            <a:lvl4pPr lvl="3">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4pPr>
            <a:lvl5pPr lvl="4">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5pPr>
            <a:lvl6pPr lvl="5">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6pPr>
            <a:lvl7pPr lvl="6">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7pPr>
            <a:lvl8pPr lvl="7">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8pPr>
            <a:lvl9pPr lvl="8">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311700" y="1152475"/>
            <a:ext cx="6188100" cy="34164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chemeClr val="dk1"/>
              </a:buClr>
              <a:buSzPts val="1600"/>
              <a:buFont typeface="Didact Gothic"/>
              <a:buChar char="●"/>
              <a:defRPr sz="1600" b="1">
                <a:solidFill>
                  <a:schemeClr val="dk1"/>
                </a:solidFill>
                <a:latin typeface="Didact Gothic"/>
                <a:ea typeface="Didact Gothic"/>
                <a:cs typeface="Didact Gothic"/>
                <a:sym typeface="Didact Gothic"/>
              </a:defRPr>
            </a:lvl1pPr>
            <a:lvl2pPr marL="914400" lvl="1"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8" r:id="rId5"/>
    <p:sldLayoutId id="2147483659" r:id="rId6"/>
    <p:sldLayoutId id="2147483660" r:id="rId7"/>
    <p:sldLayoutId id="2147483663" r:id="rId8"/>
    <p:sldLayoutId id="2147483671" r:id="rId9"/>
    <p:sldLayoutId id="2147483675" r:id="rId10"/>
    <p:sldLayoutId id="2147483676" r:id="rId11"/>
    <p:sldLayoutId id="2147483677" r:id="rId12"/>
    <p:sldLayoutId id="2147483678" r:id="rId13"/>
    <p:sldLayoutId id="214748368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towardsdatascience.com/neural-network-genetic-algorithm-game-15320b3a44e3"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hyperlink" Target="https://www.gamers-academy.com/blog/fifa-22-what-are-the-advantages-of-tactical-ai" TargetMode="External"/><Relationship Id="rId3" Type="http://schemas.openxmlformats.org/officeDocument/2006/relationships/hyperlink" Target="https://www.gamedeveloper.com/programming/the-definition-of-artificial-insanity-the-systemic-ai-of-far-cry" TargetMode="External"/><Relationship Id="rId7" Type="http://schemas.openxmlformats.org/officeDocument/2006/relationships/hyperlink" Target="https://forum.unity.com/threads/wip-squad-based-combat-ai-system.367301/"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s://www.lcpdfr.com/forums/topic/24305-gta-v-police-ai/" TargetMode="External"/><Relationship Id="rId5" Type="http://schemas.openxmlformats.org/officeDocument/2006/relationships/hyperlink" Target="https://gamefaqs.gamespot.com/top10/526-the-top-10-squad-based-ai-in-fps-games" TargetMode="External"/><Relationship Id="rId4" Type="http://schemas.openxmlformats.org/officeDocument/2006/relationships/hyperlink" Target="https://www.youtube.com/watch?v=3tb9DLqMtF8" TargetMode="External"/><Relationship Id="rId9" Type="http://schemas.openxmlformats.org/officeDocument/2006/relationships/hyperlink" Target="https://www.youtube.com/watch?v=YUM_w96y07U"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ctrTitle"/>
          </p:nvPr>
        </p:nvSpPr>
        <p:spPr>
          <a:xfrm>
            <a:off x="1912925" y="1331444"/>
            <a:ext cx="5317800" cy="196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Squad AI</a:t>
            </a:r>
            <a:endParaRPr dirty="0"/>
          </a:p>
        </p:txBody>
      </p:sp>
      <p:sp>
        <p:nvSpPr>
          <p:cNvPr id="194" name="Google Shape;194;p35"/>
          <p:cNvSpPr txBox="1">
            <a:spLocks noGrp="1"/>
          </p:cNvSpPr>
          <p:nvPr>
            <p:ph type="subTitle" idx="1"/>
          </p:nvPr>
        </p:nvSpPr>
        <p:spPr>
          <a:xfrm>
            <a:off x="1692725" y="3293444"/>
            <a:ext cx="5758200" cy="50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Sohrab Namazi Nia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title" idx="15"/>
          </p:nvPr>
        </p:nvSpPr>
        <p:spPr>
          <a:xfrm>
            <a:off x="700800" y="491825"/>
            <a:ext cx="7742400" cy="6564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US" dirty="0"/>
              <a:t>Farcry AI: Analysis</a:t>
            </a:r>
          </a:p>
        </p:txBody>
      </p:sp>
      <p:sp>
        <p:nvSpPr>
          <p:cNvPr id="37" name="Google Shape;239;p40">
            <a:extLst>
              <a:ext uri="{FF2B5EF4-FFF2-40B4-BE49-F238E27FC236}">
                <a16:creationId xmlns:a16="http://schemas.microsoft.com/office/drawing/2014/main" id="{7133227F-8106-439D-A7B3-D8EFB058F2E6}"/>
              </a:ext>
            </a:extLst>
          </p:cNvPr>
          <p:cNvSpPr txBox="1">
            <a:spLocks/>
          </p:cNvSpPr>
          <p:nvPr/>
        </p:nvSpPr>
        <p:spPr>
          <a:xfrm>
            <a:off x="932447" y="1635427"/>
            <a:ext cx="7110663" cy="214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9pPr>
          </a:lstStyle>
          <a:p>
            <a:pPr marL="285750" indent="-285750" algn="l">
              <a:buFont typeface="Arial" panose="020B0604020202020204" pitchFamily="34" charset="0"/>
              <a:buChar char="•"/>
            </a:pPr>
            <a:r>
              <a:rPr lang="en-US" dirty="0">
                <a:solidFill>
                  <a:schemeClr val="tx1"/>
                </a:solidFill>
                <a:latin typeface="Didact Gothic" panose="020B0604020202020204" charset="0"/>
              </a:rPr>
              <a:t>Farcry3 and Farcry4 improved the previous versions in many different aspects. with maps not only increasing in size but also with the introduction of more interactive environments and wildlife.</a:t>
            </a:r>
          </a:p>
          <a:p>
            <a:pPr marL="285750" indent="-285750" algn="l">
              <a:buFont typeface="Arial" panose="020B0604020202020204" pitchFamily="34" charset="0"/>
              <a:buChar char="•"/>
            </a:pPr>
            <a:endParaRPr lang="en-US" b="0" i="0" dirty="0">
              <a:solidFill>
                <a:schemeClr val="tx1"/>
              </a:solidFill>
              <a:effectLst/>
              <a:latin typeface="Didact Gothic" panose="020B0604020202020204" charset="0"/>
            </a:endParaRPr>
          </a:p>
          <a:p>
            <a:pPr marL="285750" indent="-285750" algn="l">
              <a:buFont typeface="Arial" panose="020B0604020202020204" pitchFamily="34" charset="0"/>
              <a:buChar char="•"/>
            </a:pPr>
            <a:r>
              <a:rPr lang="en-US" b="0" i="0" dirty="0">
                <a:solidFill>
                  <a:schemeClr val="tx1"/>
                </a:solidFill>
                <a:effectLst/>
                <a:latin typeface="Didact Gothic" panose="020B0604020202020204" charset="0"/>
              </a:rPr>
              <a:t>given designers need to balance the players sense of importance and agency. Similarly, there’s also the implementation issues faced in managing open world assets.</a:t>
            </a:r>
          </a:p>
          <a:p>
            <a:pPr marL="285750" indent="-285750" algn="l">
              <a:buFont typeface="Arial" panose="020B0604020202020204" pitchFamily="34" charset="0"/>
              <a:buChar char="•"/>
            </a:pPr>
            <a:endParaRPr lang="en-US" dirty="0">
              <a:solidFill>
                <a:schemeClr val="tx1"/>
              </a:solidFill>
              <a:latin typeface="Didact Gothic" panose="020B0604020202020204" charset="0"/>
            </a:endParaRPr>
          </a:p>
          <a:p>
            <a:pPr marL="285750" indent="-285750" algn="l">
              <a:buFont typeface="Arial" panose="020B0604020202020204" pitchFamily="34" charset="0"/>
              <a:buChar char="•"/>
            </a:pPr>
            <a:r>
              <a:rPr lang="en-US" b="0" i="0" dirty="0">
                <a:solidFill>
                  <a:schemeClr val="tx1"/>
                </a:solidFill>
                <a:effectLst/>
                <a:latin typeface="Didact Gothic" panose="020B0604020202020204" charset="0"/>
              </a:rPr>
              <a:t>much of it stemmed from the pioneering works found in Left 4 Dead. Turtle Rock and Valve’s survival shooter focused on the distribution of enemy characters within close proximity of the player and Far Cry follows suit.</a:t>
            </a:r>
          </a:p>
          <a:p>
            <a:pPr marL="285750" indent="-285750" algn="l">
              <a:buFont typeface="Arial" panose="020B0604020202020204" pitchFamily="34" charset="0"/>
              <a:buChar char="•"/>
            </a:pPr>
            <a:endParaRPr lang="en-US" b="0" i="0" dirty="0">
              <a:solidFill>
                <a:schemeClr val="tx1"/>
              </a:solidFill>
              <a:effectLst/>
              <a:latin typeface="Didact Gothic" panose="020B0604020202020204" charset="0"/>
            </a:endParaRPr>
          </a:p>
          <a:p>
            <a:pPr marL="285750" indent="-285750" algn="l">
              <a:buFont typeface="Arial" panose="020B0604020202020204" pitchFamily="34" charset="0"/>
              <a:buChar char="•"/>
            </a:pPr>
            <a:r>
              <a:rPr lang="en-US" dirty="0">
                <a:solidFill>
                  <a:schemeClr val="tx1"/>
                </a:solidFill>
                <a:latin typeface="Didact Gothic" panose="020B0604020202020204" charset="0"/>
              </a:rPr>
              <a:t>The original Farcry (2004) is an action heavy first-person shooter that gave the illusion of open-world gameplay, although it was so limited. </a:t>
            </a:r>
          </a:p>
        </p:txBody>
      </p:sp>
    </p:spTree>
    <p:extLst>
      <p:ext uri="{BB962C8B-B14F-4D97-AF65-F5344CB8AC3E}">
        <p14:creationId xmlns:p14="http://schemas.microsoft.com/office/powerpoint/2010/main" val="59067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title" idx="15"/>
          </p:nvPr>
        </p:nvSpPr>
        <p:spPr>
          <a:xfrm>
            <a:off x="700800" y="491825"/>
            <a:ext cx="7742400" cy="6564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US" dirty="0"/>
              <a:t>Farcry AI: Analysis</a:t>
            </a:r>
          </a:p>
        </p:txBody>
      </p:sp>
      <p:sp>
        <p:nvSpPr>
          <p:cNvPr id="37" name="Google Shape;239;p40">
            <a:extLst>
              <a:ext uri="{FF2B5EF4-FFF2-40B4-BE49-F238E27FC236}">
                <a16:creationId xmlns:a16="http://schemas.microsoft.com/office/drawing/2014/main" id="{7133227F-8106-439D-A7B3-D8EFB058F2E6}"/>
              </a:ext>
            </a:extLst>
          </p:cNvPr>
          <p:cNvSpPr txBox="1">
            <a:spLocks/>
          </p:cNvSpPr>
          <p:nvPr/>
        </p:nvSpPr>
        <p:spPr>
          <a:xfrm>
            <a:off x="932447" y="1635427"/>
            <a:ext cx="7110663" cy="214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9pPr>
          </a:lstStyle>
          <a:p>
            <a:pPr marL="285750" indent="-285750" algn="l">
              <a:buFont typeface="Arial" panose="020B0604020202020204" pitchFamily="34" charset="0"/>
              <a:buChar char="•"/>
            </a:pPr>
            <a:r>
              <a:rPr lang="en-US" dirty="0">
                <a:solidFill>
                  <a:schemeClr val="tx1"/>
                </a:solidFill>
                <a:latin typeface="Didact Gothic" panose="020B0604020202020204" charset="0"/>
              </a:rPr>
              <a:t>Farcry3 and Farcry4 improved the previous versions in many different aspects. with maps not only increasing in size but also with the introduction of more interactive environments and wildlife.</a:t>
            </a:r>
          </a:p>
          <a:p>
            <a:pPr marL="285750" indent="-285750" algn="l">
              <a:buFont typeface="Arial" panose="020B0604020202020204" pitchFamily="34" charset="0"/>
              <a:buChar char="•"/>
            </a:pPr>
            <a:endParaRPr lang="en-US" b="0" i="0" dirty="0">
              <a:solidFill>
                <a:schemeClr val="tx1"/>
              </a:solidFill>
              <a:effectLst/>
              <a:latin typeface="Didact Gothic" panose="020B0604020202020204" charset="0"/>
            </a:endParaRPr>
          </a:p>
          <a:p>
            <a:pPr marL="285750" indent="-285750" algn="l">
              <a:buFont typeface="Arial" panose="020B0604020202020204" pitchFamily="34" charset="0"/>
              <a:buChar char="•"/>
            </a:pPr>
            <a:r>
              <a:rPr lang="en-US" b="0" i="0" dirty="0">
                <a:solidFill>
                  <a:schemeClr val="tx1"/>
                </a:solidFill>
                <a:effectLst/>
                <a:latin typeface="Didact Gothic" panose="020B0604020202020204" charset="0"/>
              </a:rPr>
              <a:t>given designers need to balance the players sense of importance and agency. Similarly, there’s also the implementation issues faced in managing open world assets.</a:t>
            </a:r>
          </a:p>
          <a:p>
            <a:pPr marL="285750" indent="-285750" algn="l">
              <a:buFont typeface="Arial" panose="020B0604020202020204" pitchFamily="34" charset="0"/>
              <a:buChar char="•"/>
            </a:pPr>
            <a:endParaRPr lang="en-US" dirty="0">
              <a:solidFill>
                <a:schemeClr val="tx1"/>
              </a:solidFill>
              <a:latin typeface="Didact Gothic" panose="020B0604020202020204" charset="0"/>
            </a:endParaRPr>
          </a:p>
          <a:p>
            <a:pPr marL="285750" indent="-285750" algn="l">
              <a:buFont typeface="Arial" panose="020B0604020202020204" pitchFamily="34" charset="0"/>
              <a:buChar char="•"/>
            </a:pPr>
            <a:r>
              <a:rPr lang="en-US" b="0" i="0" dirty="0">
                <a:solidFill>
                  <a:schemeClr val="tx1"/>
                </a:solidFill>
                <a:effectLst/>
                <a:latin typeface="Didact Gothic" panose="020B0604020202020204" charset="0"/>
              </a:rPr>
              <a:t>much of it stemmed from the pioneering works found in Left 4 Dead. Turtle Rock and Valve’s survival shooter focused on the distribution of enemy characters within close proximity of the player and Far Cry follows suit.</a:t>
            </a:r>
          </a:p>
          <a:p>
            <a:pPr marL="285750" indent="-285750" algn="l">
              <a:buFont typeface="Arial" panose="020B0604020202020204" pitchFamily="34" charset="0"/>
              <a:buChar char="•"/>
            </a:pPr>
            <a:endParaRPr lang="en-US" b="0" i="0" dirty="0">
              <a:solidFill>
                <a:schemeClr val="tx1"/>
              </a:solidFill>
              <a:effectLst/>
              <a:latin typeface="Didact Gothic" panose="020B0604020202020204" charset="0"/>
            </a:endParaRPr>
          </a:p>
          <a:p>
            <a:pPr marL="285750" indent="-285750" algn="l">
              <a:buFont typeface="Arial" panose="020B0604020202020204" pitchFamily="34" charset="0"/>
              <a:buChar char="•"/>
            </a:pPr>
            <a:r>
              <a:rPr lang="en-US" dirty="0">
                <a:solidFill>
                  <a:schemeClr val="tx1"/>
                </a:solidFill>
                <a:latin typeface="Didact Gothic" panose="020B0604020202020204" charset="0"/>
              </a:rPr>
              <a:t>The original Farcry (2004) is an action heavy first-person shooter that gave the illusion of open-world gameplay, although it was so limited. </a:t>
            </a:r>
          </a:p>
        </p:txBody>
      </p:sp>
      <p:pic>
        <p:nvPicPr>
          <p:cNvPr id="4098" name="Picture 2">
            <a:extLst>
              <a:ext uri="{FF2B5EF4-FFF2-40B4-BE49-F238E27FC236}">
                <a16:creationId xmlns:a16="http://schemas.microsoft.com/office/drawing/2014/main" id="{9DC35A03-D41F-47F9-8D31-3A804E760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456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title" idx="15"/>
          </p:nvPr>
        </p:nvSpPr>
        <p:spPr>
          <a:xfrm>
            <a:off x="700800" y="491825"/>
            <a:ext cx="7742400" cy="6564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US" dirty="0"/>
              <a:t>Farcry AI: Analysis</a:t>
            </a:r>
          </a:p>
        </p:txBody>
      </p:sp>
      <p:sp>
        <p:nvSpPr>
          <p:cNvPr id="37" name="Google Shape;239;p40">
            <a:extLst>
              <a:ext uri="{FF2B5EF4-FFF2-40B4-BE49-F238E27FC236}">
                <a16:creationId xmlns:a16="http://schemas.microsoft.com/office/drawing/2014/main" id="{7133227F-8106-439D-A7B3-D8EFB058F2E6}"/>
              </a:ext>
            </a:extLst>
          </p:cNvPr>
          <p:cNvSpPr txBox="1">
            <a:spLocks/>
          </p:cNvSpPr>
          <p:nvPr/>
        </p:nvSpPr>
        <p:spPr>
          <a:xfrm>
            <a:off x="932447" y="1791837"/>
            <a:ext cx="7110663" cy="214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9pPr>
          </a:lstStyle>
          <a:p>
            <a:pPr marL="285750" indent="-285750" algn="l">
              <a:buFont typeface="Arial" panose="020B0604020202020204" pitchFamily="34" charset="0"/>
              <a:buChar char="•"/>
            </a:pPr>
            <a:r>
              <a:rPr lang="en-US" dirty="0">
                <a:solidFill>
                  <a:schemeClr val="tx1"/>
                </a:solidFill>
                <a:latin typeface="Didact Gothic" panose="020B0604020202020204" charset="0"/>
              </a:rPr>
              <a:t>2008's Far Cry 2 was the first in the series to truly embrace the notions of open world play and more importantly, </a:t>
            </a:r>
            <a:r>
              <a:rPr lang="en-US" b="1" dirty="0">
                <a:solidFill>
                  <a:schemeClr val="accent2"/>
                </a:solidFill>
                <a:latin typeface="Didact Gothic" panose="020B0604020202020204" charset="0"/>
              </a:rPr>
              <a:t>systemic design</a:t>
            </a:r>
            <a:r>
              <a:rPr lang="en-US" dirty="0">
                <a:solidFill>
                  <a:schemeClr val="tx1"/>
                </a:solidFill>
                <a:latin typeface="Didact Gothic" panose="020B0604020202020204" charset="0"/>
              </a:rPr>
              <a:t>.</a:t>
            </a:r>
          </a:p>
          <a:p>
            <a:pPr marL="0" indent="0" algn="l"/>
            <a:endParaRPr lang="en-US" dirty="0">
              <a:solidFill>
                <a:schemeClr val="tx1"/>
              </a:solidFill>
              <a:latin typeface="Didact Gothic" panose="020B0604020202020204" charset="0"/>
            </a:endParaRPr>
          </a:p>
          <a:p>
            <a:pPr marL="285750" indent="-285750" algn="l">
              <a:buFont typeface="Arial" panose="020B0604020202020204" pitchFamily="34" charset="0"/>
              <a:buChar char="•"/>
            </a:pPr>
            <a:r>
              <a:rPr lang="en-US" b="1" dirty="0">
                <a:solidFill>
                  <a:schemeClr val="accent2"/>
                </a:solidFill>
                <a:latin typeface="Didact Gothic" panose="020B0604020202020204" charset="0"/>
              </a:rPr>
              <a:t>systemic design: the ability to have a range of independent systems and mechanics that can be combined in fun and interesting ways.</a:t>
            </a:r>
          </a:p>
          <a:p>
            <a:pPr marL="285750" indent="-285750" algn="l">
              <a:buFont typeface="Arial" panose="020B0604020202020204" pitchFamily="34" charset="0"/>
              <a:buChar char="•"/>
            </a:pPr>
            <a:endParaRPr lang="en-US" b="1" dirty="0">
              <a:solidFill>
                <a:schemeClr val="accent2"/>
              </a:solidFill>
              <a:latin typeface="Didact Gothic" panose="020B0604020202020204" charset="0"/>
            </a:endParaRPr>
          </a:p>
          <a:p>
            <a:pPr marL="285750" indent="-285750" algn="l">
              <a:buFont typeface="Arial" panose="020B0604020202020204" pitchFamily="34" charset="0"/>
              <a:buChar char="•"/>
            </a:pPr>
            <a:r>
              <a:rPr lang="en-US" dirty="0">
                <a:solidFill>
                  <a:schemeClr val="tx1"/>
                </a:solidFill>
                <a:latin typeface="Didact Gothic" panose="020B0604020202020204" charset="0"/>
              </a:rPr>
              <a:t>The opposing human factions, reactive and aggressive wildlife, combined with vehicles, environmental effects and more are intended to for players to exploit for their own personal gains.</a:t>
            </a:r>
          </a:p>
          <a:p>
            <a:pPr marL="285750" indent="-285750" algn="l">
              <a:buFont typeface="Arial" panose="020B0604020202020204" pitchFamily="34" charset="0"/>
              <a:buChar char="•"/>
            </a:pPr>
            <a:endParaRPr lang="en-US" dirty="0">
              <a:solidFill>
                <a:schemeClr val="tx1"/>
              </a:solidFill>
              <a:latin typeface="Didact Gothic" panose="020B0604020202020204" charset="0"/>
            </a:endParaRPr>
          </a:p>
          <a:p>
            <a:pPr marL="285750" indent="-285750" algn="l">
              <a:buFont typeface="Arial" panose="020B0604020202020204" pitchFamily="34" charset="0"/>
              <a:buChar char="•"/>
            </a:pPr>
            <a:r>
              <a:rPr lang="en-US" dirty="0">
                <a:solidFill>
                  <a:schemeClr val="tx1"/>
                </a:solidFill>
                <a:latin typeface="Didact Gothic" panose="020B0604020202020204" charset="0"/>
              </a:rPr>
              <a:t>Far Cry 2 is a bit of a frustrating experience, largely because these systems were not properly balanced or constrained.</a:t>
            </a:r>
          </a:p>
          <a:p>
            <a:pPr marL="285750" indent="-285750" algn="l">
              <a:buFont typeface="Arial" panose="020B0604020202020204" pitchFamily="34" charset="0"/>
              <a:buChar char="•"/>
            </a:pPr>
            <a:endParaRPr lang="en-US" dirty="0">
              <a:solidFill>
                <a:schemeClr val="tx1"/>
              </a:solidFill>
              <a:latin typeface="Didact Gothic" panose="020B0604020202020204" charset="0"/>
            </a:endParaRPr>
          </a:p>
          <a:p>
            <a:pPr marL="285750" indent="-285750" algn="l">
              <a:buFont typeface="Arial" panose="020B0604020202020204" pitchFamily="34" charset="0"/>
              <a:buChar char="•"/>
            </a:pPr>
            <a:endParaRPr lang="en-US" dirty="0">
              <a:solidFill>
                <a:schemeClr val="tx1"/>
              </a:solidFill>
              <a:latin typeface="Didact Gothic" panose="020B0604020202020204" charset="0"/>
            </a:endParaRPr>
          </a:p>
        </p:txBody>
      </p:sp>
    </p:spTree>
    <p:extLst>
      <p:ext uri="{BB962C8B-B14F-4D97-AF65-F5344CB8AC3E}">
        <p14:creationId xmlns:p14="http://schemas.microsoft.com/office/powerpoint/2010/main" val="464703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title" idx="15"/>
          </p:nvPr>
        </p:nvSpPr>
        <p:spPr>
          <a:xfrm>
            <a:off x="700800" y="491825"/>
            <a:ext cx="7742400" cy="6564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US" dirty="0"/>
              <a:t>Farcry AI: Analysis</a:t>
            </a:r>
          </a:p>
        </p:txBody>
      </p:sp>
      <p:sp>
        <p:nvSpPr>
          <p:cNvPr id="37" name="Google Shape;239;p40">
            <a:extLst>
              <a:ext uri="{FF2B5EF4-FFF2-40B4-BE49-F238E27FC236}">
                <a16:creationId xmlns:a16="http://schemas.microsoft.com/office/drawing/2014/main" id="{7133227F-8106-439D-A7B3-D8EFB058F2E6}"/>
              </a:ext>
            </a:extLst>
          </p:cNvPr>
          <p:cNvSpPr txBox="1">
            <a:spLocks/>
          </p:cNvSpPr>
          <p:nvPr/>
        </p:nvSpPr>
        <p:spPr>
          <a:xfrm>
            <a:off x="932447" y="1791837"/>
            <a:ext cx="7110663" cy="214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9pPr>
          </a:lstStyle>
          <a:p>
            <a:pPr marL="285750" indent="-285750" algn="l">
              <a:buFont typeface="Arial" panose="020B0604020202020204" pitchFamily="34" charset="0"/>
              <a:buChar char="•"/>
            </a:pPr>
            <a:r>
              <a:rPr lang="en-US" dirty="0">
                <a:solidFill>
                  <a:schemeClr val="tx1"/>
                </a:solidFill>
                <a:latin typeface="Didact Gothic" panose="020B0604020202020204" charset="0"/>
              </a:rPr>
              <a:t> Continued development of these systems lead to their adoption in 2012’s Far Cry 3.</a:t>
            </a:r>
          </a:p>
          <a:p>
            <a:pPr marL="285750" indent="-285750" algn="l">
              <a:buFont typeface="Arial" panose="020B0604020202020204" pitchFamily="34" charset="0"/>
              <a:buChar char="•"/>
            </a:pPr>
            <a:endParaRPr lang="en-US" b="1" dirty="0">
              <a:solidFill>
                <a:schemeClr val="accent2"/>
              </a:solidFill>
              <a:latin typeface="Didact Gothic" panose="020B0604020202020204" charset="0"/>
            </a:endParaRPr>
          </a:p>
          <a:p>
            <a:pPr marL="285750" indent="-285750" algn="l">
              <a:buFont typeface="Arial" panose="020B0604020202020204" pitchFamily="34" charset="0"/>
              <a:buChar char="•"/>
            </a:pPr>
            <a:r>
              <a:rPr lang="en-US" dirty="0">
                <a:solidFill>
                  <a:schemeClr val="tx1"/>
                </a:solidFill>
                <a:latin typeface="Didact Gothic" panose="020B0604020202020204" charset="0"/>
              </a:rPr>
              <a:t>2014’s Far Cry 4 attempted to improve upon what Far Cry 3 achieved while also addressing some of its criticisms: notably the balance of the systemic design</a:t>
            </a:r>
          </a:p>
          <a:p>
            <a:pPr marL="285750" indent="-285750" algn="l">
              <a:buFont typeface="Arial" panose="020B0604020202020204" pitchFamily="34" charset="0"/>
              <a:buChar char="•"/>
            </a:pPr>
            <a:endParaRPr lang="en-US" dirty="0">
              <a:solidFill>
                <a:schemeClr val="tx1"/>
              </a:solidFill>
              <a:latin typeface="Didact Gothic" panose="020B0604020202020204" charset="0"/>
            </a:endParaRPr>
          </a:p>
          <a:p>
            <a:pPr marL="285750" indent="-285750" algn="l">
              <a:buFont typeface="Arial" panose="020B0604020202020204" pitchFamily="34" charset="0"/>
              <a:buChar char="•"/>
            </a:pPr>
            <a:r>
              <a:rPr lang="en-US" dirty="0">
                <a:solidFill>
                  <a:schemeClr val="tx1"/>
                </a:solidFill>
                <a:latin typeface="Didact Gothic" panose="020B0604020202020204" charset="0"/>
              </a:rPr>
              <a:t>This systemic AI mostly is based on</a:t>
            </a:r>
            <a:r>
              <a:rPr lang="en-US" b="1" dirty="0">
                <a:solidFill>
                  <a:schemeClr val="accent2"/>
                </a:solidFill>
                <a:latin typeface="Didact Gothic" panose="020B0604020202020204" charset="0"/>
              </a:rPr>
              <a:t> NPC (Non-Player Characters)</a:t>
            </a:r>
          </a:p>
          <a:p>
            <a:pPr marL="285750" indent="-285750" algn="l">
              <a:buFont typeface="Arial" panose="020B0604020202020204" pitchFamily="34" charset="0"/>
              <a:buChar char="•"/>
            </a:pPr>
            <a:endParaRPr lang="en-US" b="1" dirty="0">
              <a:solidFill>
                <a:schemeClr val="accent2"/>
              </a:solidFill>
              <a:latin typeface="Didact Gothic" panose="020B0604020202020204" charset="0"/>
            </a:endParaRPr>
          </a:p>
          <a:p>
            <a:pPr marL="285750" indent="-285750" algn="l">
              <a:buFont typeface="Arial" panose="020B0604020202020204" pitchFamily="34" charset="0"/>
              <a:buChar char="•"/>
            </a:pPr>
            <a:r>
              <a:rPr lang="en-US" dirty="0">
                <a:solidFill>
                  <a:schemeClr val="tx1"/>
                </a:solidFill>
                <a:latin typeface="Didact Gothic" panose="020B0604020202020204" charset="0"/>
              </a:rPr>
              <a:t>NPC in Farcry: </a:t>
            </a:r>
          </a:p>
          <a:p>
            <a:pPr marL="742950" lvl="1" indent="-285750" algn="l">
              <a:buFont typeface="Arial" panose="020B0604020202020204" pitchFamily="34" charset="0"/>
              <a:buChar char="•"/>
            </a:pPr>
            <a:r>
              <a:rPr lang="en-US" sz="1400" dirty="0">
                <a:solidFill>
                  <a:schemeClr val="tx1"/>
                </a:solidFill>
                <a:latin typeface="Didact Gothic" panose="020B0604020202020204" charset="0"/>
              </a:rPr>
              <a:t>the enemies</a:t>
            </a:r>
          </a:p>
          <a:p>
            <a:pPr marL="742950" lvl="1" indent="-285750" algn="l">
              <a:buFont typeface="Arial" panose="020B0604020202020204" pitchFamily="34" charset="0"/>
              <a:buChar char="•"/>
            </a:pPr>
            <a:r>
              <a:rPr lang="en-US" sz="1400" dirty="0">
                <a:solidFill>
                  <a:schemeClr val="tx1"/>
                </a:solidFill>
                <a:latin typeface="Didact Gothic" panose="020B0604020202020204" charset="0"/>
              </a:rPr>
              <a:t>the civilians</a:t>
            </a:r>
          </a:p>
          <a:p>
            <a:pPr marL="742950" lvl="1" indent="-285750" algn="l">
              <a:buFont typeface="Arial" panose="020B0604020202020204" pitchFamily="34" charset="0"/>
              <a:buChar char="•"/>
            </a:pPr>
            <a:r>
              <a:rPr lang="en-US" sz="1400" dirty="0">
                <a:solidFill>
                  <a:schemeClr val="tx1"/>
                </a:solidFill>
                <a:latin typeface="Didact Gothic" panose="020B0604020202020204" charset="0"/>
              </a:rPr>
              <a:t>allied fighters to the animals that prowl the open-world maps</a:t>
            </a:r>
          </a:p>
          <a:p>
            <a:pPr marL="457200" lvl="1" indent="0" algn="l"/>
            <a:r>
              <a:rPr lang="en-US" sz="1400" dirty="0">
                <a:solidFill>
                  <a:schemeClr val="tx1"/>
                </a:solidFill>
                <a:latin typeface="Didact Gothic" panose="020B0604020202020204" charset="0"/>
              </a:rPr>
              <a:t>It just needs to know where and when to put them in the world.</a:t>
            </a:r>
          </a:p>
          <a:p>
            <a:pPr marL="285750" indent="-285750" algn="l">
              <a:buFont typeface="Arial" panose="020B0604020202020204" pitchFamily="34" charset="0"/>
              <a:buChar char="•"/>
            </a:pPr>
            <a:endParaRPr lang="en-US" dirty="0">
              <a:solidFill>
                <a:schemeClr val="tx1"/>
              </a:solidFill>
              <a:latin typeface="Didact Gothic" panose="020B0604020202020204" charset="0"/>
            </a:endParaRPr>
          </a:p>
          <a:p>
            <a:pPr marL="285750" indent="-285750" algn="l">
              <a:buFont typeface="Arial" panose="020B0604020202020204" pitchFamily="34" charset="0"/>
              <a:buChar char="•"/>
            </a:pPr>
            <a:endParaRPr lang="en-US" dirty="0">
              <a:solidFill>
                <a:schemeClr val="tx1"/>
              </a:solidFill>
              <a:latin typeface="Didact Gothic" panose="020B0604020202020204" charset="0"/>
            </a:endParaRPr>
          </a:p>
          <a:p>
            <a:pPr marL="285750" indent="-285750" algn="l">
              <a:buFont typeface="Arial" panose="020B0604020202020204" pitchFamily="34" charset="0"/>
              <a:buChar char="•"/>
            </a:pPr>
            <a:endParaRPr lang="en-US" dirty="0">
              <a:solidFill>
                <a:schemeClr val="tx1"/>
              </a:solidFill>
              <a:latin typeface="Didact Gothic" panose="020B0604020202020204" charset="0"/>
            </a:endParaRPr>
          </a:p>
        </p:txBody>
      </p:sp>
    </p:spTree>
    <p:extLst>
      <p:ext uri="{BB962C8B-B14F-4D97-AF65-F5344CB8AC3E}">
        <p14:creationId xmlns:p14="http://schemas.microsoft.com/office/powerpoint/2010/main" val="2337218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title" idx="15"/>
          </p:nvPr>
        </p:nvSpPr>
        <p:spPr>
          <a:xfrm>
            <a:off x="700800" y="491825"/>
            <a:ext cx="7742400" cy="6564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US" dirty="0"/>
              <a:t>Farcry AI: Analysis</a:t>
            </a:r>
          </a:p>
        </p:txBody>
      </p:sp>
      <p:sp>
        <p:nvSpPr>
          <p:cNvPr id="37" name="Google Shape;239;p40">
            <a:extLst>
              <a:ext uri="{FF2B5EF4-FFF2-40B4-BE49-F238E27FC236}">
                <a16:creationId xmlns:a16="http://schemas.microsoft.com/office/drawing/2014/main" id="{7133227F-8106-439D-A7B3-D8EFB058F2E6}"/>
              </a:ext>
            </a:extLst>
          </p:cNvPr>
          <p:cNvSpPr txBox="1">
            <a:spLocks/>
          </p:cNvSpPr>
          <p:nvPr/>
        </p:nvSpPr>
        <p:spPr>
          <a:xfrm>
            <a:off x="932447" y="1791837"/>
            <a:ext cx="7110663" cy="214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9pPr>
          </a:lstStyle>
          <a:p>
            <a:pPr marL="285750" indent="-285750" algn="l">
              <a:buFont typeface="Arial" panose="020B0604020202020204" pitchFamily="34" charset="0"/>
              <a:buChar char="•"/>
            </a:pPr>
            <a:r>
              <a:rPr lang="en-US" dirty="0">
                <a:solidFill>
                  <a:schemeClr val="tx1"/>
                </a:solidFill>
                <a:latin typeface="Didact Gothic" panose="020B0604020202020204" charset="0"/>
              </a:rPr>
              <a:t>2008's Far Cry 2 was the first in the series to truly embrace the notions of open world play and more importantly, </a:t>
            </a:r>
            <a:r>
              <a:rPr lang="en-US" b="1" dirty="0">
                <a:solidFill>
                  <a:schemeClr val="accent2"/>
                </a:solidFill>
                <a:latin typeface="Didact Gothic" panose="020B0604020202020204" charset="0"/>
              </a:rPr>
              <a:t>systemic design</a:t>
            </a:r>
            <a:r>
              <a:rPr lang="en-US" dirty="0">
                <a:solidFill>
                  <a:schemeClr val="tx1"/>
                </a:solidFill>
                <a:latin typeface="Didact Gothic" panose="020B0604020202020204" charset="0"/>
              </a:rPr>
              <a:t>.</a:t>
            </a:r>
          </a:p>
          <a:p>
            <a:pPr marL="0" indent="0" algn="l"/>
            <a:endParaRPr lang="en-US" dirty="0">
              <a:solidFill>
                <a:schemeClr val="tx1"/>
              </a:solidFill>
              <a:latin typeface="Didact Gothic" panose="020B0604020202020204" charset="0"/>
            </a:endParaRPr>
          </a:p>
          <a:p>
            <a:pPr marL="285750" indent="-285750" algn="l">
              <a:buFont typeface="Arial" panose="020B0604020202020204" pitchFamily="34" charset="0"/>
              <a:buChar char="•"/>
            </a:pPr>
            <a:r>
              <a:rPr lang="en-US" b="1" dirty="0">
                <a:solidFill>
                  <a:schemeClr val="accent2"/>
                </a:solidFill>
                <a:latin typeface="Didact Gothic" panose="020B0604020202020204" charset="0"/>
              </a:rPr>
              <a:t>systemic design: the ability to have a range of independent systems and mechanics that can be combined in fun and interesting ways.</a:t>
            </a:r>
          </a:p>
          <a:p>
            <a:pPr marL="285750" indent="-285750" algn="l">
              <a:buFont typeface="Arial" panose="020B0604020202020204" pitchFamily="34" charset="0"/>
              <a:buChar char="•"/>
            </a:pPr>
            <a:endParaRPr lang="en-US" b="1" dirty="0">
              <a:solidFill>
                <a:schemeClr val="accent2"/>
              </a:solidFill>
              <a:latin typeface="Didact Gothic" panose="020B0604020202020204" charset="0"/>
            </a:endParaRPr>
          </a:p>
          <a:p>
            <a:pPr marL="285750" indent="-285750" algn="l">
              <a:buFont typeface="Arial" panose="020B0604020202020204" pitchFamily="34" charset="0"/>
              <a:buChar char="•"/>
            </a:pPr>
            <a:r>
              <a:rPr lang="en-US" dirty="0">
                <a:solidFill>
                  <a:schemeClr val="tx1"/>
                </a:solidFill>
                <a:latin typeface="Didact Gothic" panose="020B0604020202020204" charset="0"/>
              </a:rPr>
              <a:t>The opposing human factions, reactive and aggressive wildlife, combined with vehicles, environmental effects and more are intended to for players to exploit for their own personal gains.</a:t>
            </a:r>
          </a:p>
          <a:p>
            <a:pPr marL="285750" indent="-285750" algn="l">
              <a:buFont typeface="Arial" panose="020B0604020202020204" pitchFamily="34" charset="0"/>
              <a:buChar char="•"/>
            </a:pPr>
            <a:endParaRPr lang="en-US" dirty="0">
              <a:solidFill>
                <a:schemeClr val="tx1"/>
              </a:solidFill>
              <a:latin typeface="Didact Gothic" panose="020B0604020202020204" charset="0"/>
            </a:endParaRPr>
          </a:p>
          <a:p>
            <a:pPr marL="285750" indent="-285750" algn="l">
              <a:buFont typeface="Arial" panose="020B0604020202020204" pitchFamily="34" charset="0"/>
              <a:buChar char="•"/>
            </a:pPr>
            <a:r>
              <a:rPr lang="en-US" dirty="0">
                <a:solidFill>
                  <a:schemeClr val="tx1"/>
                </a:solidFill>
                <a:latin typeface="Didact Gothic" panose="020B0604020202020204" charset="0"/>
              </a:rPr>
              <a:t>Far Cry 2 is a bit of a frustrating experience, largely because these systems were not properly balanced or constrained.</a:t>
            </a:r>
          </a:p>
          <a:p>
            <a:pPr marL="285750" indent="-285750" algn="l">
              <a:buFont typeface="Arial" panose="020B0604020202020204" pitchFamily="34" charset="0"/>
              <a:buChar char="•"/>
            </a:pPr>
            <a:endParaRPr lang="en-US" dirty="0">
              <a:solidFill>
                <a:schemeClr val="tx1"/>
              </a:solidFill>
              <a:latin typeface="Didact Gothic" panose="020B0604020202020204" charset="0"/>
            </a:endParaRPr>
          </a:p>
          <a:p>
            <a:pPr marL="285750" indent="-285750" algn="l">
              <a:buFont typeface="Arial" panose="020B0604020202020204" pitchFamily="34" charset="0"/>
              <a:buChar char="•"/>
            </a:pPr>
            <a:endParaRPr lang="en-US" dirty="0">
              <a:solidFill>
                <a:schemeClr val="tx1"/>
              </a:solidFill>
              <a:latin typeface="Didact Gothic" panose="020B0604020202020204" charset="0"/>
            </a:endParaRPr>
          </a:p>
        </p:txBody>
      </p:sp>
      <p:pic>
        <p:nvPicPr>
          <p:cNvPr id="5122" name="Picture 2">
            <a:extLst>
              <a:ext uri="{FF2B5EF4-FFF2-40B4-BE49-F238E27FC236}">
                <a16:creationId xmlns:a16="http://schemas.microsoft.com/office/drawing/2014/main" id="{D8828E32-3022-4184-945D-3D26972DF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685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title" idx="15"/>
          </p:nvPr>
        </p:nvSpPr>
        <p:spPr>
          <a:xfrm>
            <a:off x="700800" y="491825"/>
            <a:ext cx="7742400" cy="6564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US" dirty="0"/>
              <a:t>Farcry AI: Analysis</a:t>
            </a:r>
          </a:p>
        </p:txBody>
      </p:sp>
      <p:sp>
        <p:nvSpPr>
          <p:cNvPr id="37" name="Google Shape;239;p40">
            <a:extLst>
              <a:ext uri="{FF2B5EF4-FFF2-40B4-BE49-F238E27FC236}">
                <a16:creationId xmlns:a16="http://schemas.microsoft.com/office/drawing/2014/main" id="{7133227F-8106-439D-A7B3-D8EFB058F2E6}"/>
              </a:ext>
            </a:extLst>
          </p:cNvPr>
          <p:cNvSpPr txBox="1">
            <a:spLocks/>
          </p:cNvSpPr>
          <p:nvPr/>
        </p:nvSpPr>
        <p:spPr>
          <a:xfrm>
            <a:off x="1016668" y="1587300"/>
            <a:ext cx="7110663" cy="214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9pPr>
          </a:lstStyle>
          <a:p>
            <a:pPr marL="0" indent="0" algn="l"/>
            <a:r>
              <a:rPr lang="en-US" dirty="0">
                <a:solidFill>
                  <a:schemeClr val="tx1"/>
                </a:solidFill>
                <a:latin typeface="Didact Gothic" panose="020B0604020202020204" charset="0"/>
              </a:rPr>
              <a:t>In order to maintain decent performance - given that these games not only have to run efficiently on PC but also between console generations - the following tricks are implemented in the game:</a:t>
            </a:r>
          </a:p>
          <a:p>
            <a:pPr marL="285750" indent="-285750" algn="l">
              <a:buFont typeface="Arial" panose="020B0604020202020204" pitchFamily="34" charset="0"/>
              <a:buChar char="•"/>
            </a:pPr>
            <a:endParaRPr lang="en-US" dirty="0">
              <a:solidFill>
                <a:schemeClr val="tx1"/>
              </a:solidFill>
              <a:latin typeface="Didact Gothic" panose="020B0604020202020204" charset="0"/>
            </a:endParaRPr>
          </a:p>
          <a:p>
            <a:pPr marL="285750" indent="-285750" algn="l">
              <a:buFont typeface="Arial" panose="020B0604020202020204" pitchFamily="34" charset="0"/>
              <a:buChar char="•"/>
            </a:pPr>
            <a:r>
              <a:rPr lang="en-US" dirty="0">
                <a:solidFill>
                  <a:schemeClr val="tx1"/>
                </a:solidFill>
                <a:latin typeface="Didact Gothic" panose="020B0604020202020204" charset="0"/>
              </a:rPr>
              <a:t>Far Cry’s dirty little secret: that at any point in time, the game is only maintaining active non-player characters within less than 500 meters of the player, with enemy characters and animals being added and removed to the world as the player moves around.</a:t>
            </a:r>
            <a:endParaRPr lang="en-US" b="1" dirty="0">
              <a:solidFill>
                <a:schemeClr val="accent2"/>
              </a:solidFill>
              <a:latin typeface="Didact Gothic" panose="020B0604020202020204" charset="0"/>
            </a:endParaRPr>
          </a:p>
          <a:p>
            <a:pPr marL="285750" indent="-285750" algn="l">
              <a:buFont typeface="Arial" panose="020B0604020202020204" pitchFamily="34" charset="0"/>
              <a:buChar char="•"/>
            </a:pPr>
            <a:endParaRPr lang="en-US" dirty="0">
              <a:solidFill>
                <a:schemeClr val="tx1"/>
              </a:solidFill>
              <a:latin typeface="Didact Gothic" panose="020B0604020202020204" charset="0"/>
            </a:endParaRPr>
          </a:p>
          <a:p>
            <a:pPr marL="285750" indent="-285750" algn="l">
              <a:buFont typeface="Arial" panose="020B0604020202020204" pitchFamily="34" charset="0"/>
              <a:buChar char="•"/>
            </a:pPr>
            <a:r>
              <a:rPr lang="en-US" dirty="0">
                <a:solidFill>
                  <a:schemeClr val="tx1"/>
                </a:solidFill>
                <a:latin typeface="Didact Gothic" panose="020B0604020202020204" charset="0"/>
              </a:rPr>
              <a:t>The NPCs within the game are designed to react and behave in a context-driven fashion: to attack, evade or explore areas of the map based on what’s happening around them. This is driven by finite state machines (FSMs)</a:t>
            </a:r>
          </a:p>
          <a:p>
            <a:pPr marL="285750" indent="-285750" algn="l">
              <a:buFont typeface="Arial" panose="020B0604020202020204" pitchFamily="34" charset="0"/>
              <a:buChar char="•"/>
            </a:pPr>
            <a:endParaRPr lang="en-US" dirty="0">
              <a:solidFill>
                <a:schemeClr val="tx1"/>
              </a:solidFill>
              <a:latin typeface="Didact Gothic" panose="020B0604020202020204" charset="0"/>
            </a:endParaRPr>
          </a:p>
          <a:p>
            <a:pPr marL="0" indent="0" algn="l"/>
            <a:endParaRPr lang="en-US" dirty="0">
              <a:solidFill>
                <a:schemeClr val="tx1"/>
              </a:solidFill>
              <a:latin typeface="Didact Gothic" panose="020B0604020202020204" charset="0"/>
            </a:endParaRPr>
          </a:p>
          <a:p>
            <a:pPr marL="285750" indent="-285750" algn="l">
              <a:buFont typeface="Arial" panose="020B0604020202020204" pitchFamily="34" charset="0"/>
              <a:buChar char="•"/>
            </a:pPr>
            <a:endParaRPr lang="en-US" dirty="0">
              <a:solidFill>
                <a:schemeClr val="tx1"/>
              </a:solidFill>
              <a:latin typeface="Didact Gothic" panose="020B0604020202020204" charset="0"/>
            </a:endParaRPr>
          </a:p>
          <a:p>
            <a:pPr marL="285750" indent="-285750" algn="l">
              <a:buFont typeface="Arial" panose="020B0604020202020204" pitchFamily="34" charset="0"/>
              <a:buChar char="•"/>
            </a:pPr>
            <a:endParaRPr lang="en-US" dirty="0">
              <a:solidFill>
                <a:schemeClr val="tx1"/>
              </a:solidFill>
              <a:latin typeface="Didact Gothic" panose="020B0604020202020204" charset="0"/>
            </a:endParaRPr>
          </a:p>
        </p:txBody>
      </p:sp>
    </p:spTree>
    <p:extLst>
      <p:ext uri="{BB962C8B-B14F-4D97-AF65-F5344CB8AC3E}">
        <p14:creationId xmlns:p14="http://schemas.microsoft.com/office/powerpoint/2010/main" val="2775174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title" idx="15"/>
          </p:nvPr>
        </p:nvSpPr>
        <p:spPr>
          <a:xfrm>
            <a:off x="700800" y="491825"/>
            <a:ext cx="7742400" cy="6564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US" dirty="0"/>
              <a:t>Farcry AI: Analysis</a:t>
            </a:r>
          </a:p>
        </p:txBody>
      </p:sp>
      <p:sp>
        <p:nvSpPr>
          <p:cNvPr id="37" name="Google Shape;239;p40">
            <a:extLst>
              <a:ext uri="{FF2B5EF4-FFF2-40B4-BE49-F238E27FC236}">
                <a16:creationId xmlns:a16="http://schemas.microsoft.com/office/drawing/2014/main" id="{7133227F-8106-439D-A7B3-D8EFB058F2E6}"/>
              </a:ext>
            </a:extLst>
          </p:cNvPr>
          <p:cNvSpPr txBox="1">
            <a:spLocks/>
          </p:cNvSpPr>
          <p:nvPr/>
        </p:nvSpPr>
        <p:spPr>
          <a:xfrm>
            <a:off x="1016668" y="1497000"/>
            <a:ext cx="7110663" cy="214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9pPr>
          </a:lstStyle>
          <a:p>
            <a:pPr marL="285750" indent="-285750" algn="l">
              <a:buFont typeface="Arial" panose="020B0604020202020204" pitchFamily="34" charset="0"/>
              <a:buChar char="•"/>
            </a:pPr>
            <a:r>
              <a:rPr lang="en-US" b="1" dirty="0">
                <a:solidFill>
                  <a:schemeClr val="accent2"/>
                </a:solidFill>
                <a:latin typeface="Didact Gothic" panose="020B0604020202020204" charset="0"/>
              </a:rPr>
              <a:t>Systematic element constraint: </a:t>
            </a:r>
            <a:r>
              <a:rPr lang="en-US" dirty="0">
                <a:solidFill>
                  <a:schemeClr val="tx1"/>
                </a:solidFill>
                <a:latin typeface="Didact Gothic" panose="020B0604020202020204" charset="0"/>
              </a:rPr>
              <a:t>constrain the number of enemy NPCs, but also animals and items such as vehicles given the additional computational load they bring with them.</a:t>
            </a:r>
            <a:r>
              <a:rPr lang="en-US" b="1" dirty="0">
                <a:solidFill>
                  <a:schemeClr val="accent2"/>
                </a:solidFill>
                <a:latin typeface="Didact Gothic" panose="020B0604020202020204" charset="0"/>
              </a:rPr>
              <a:t> </a:t>
            </a:r>
            <a:r>
              <a:rPr lang="en-US" dirty="0">
                <a:solidFill>
                  <a:schemeClr val="tx1"/>
                </a:solidFill>
                <a:latin typeface="Didact Gothic" panose="020B0604020202020204" charset="0"/>
              </a:rPr>
              <a:t>In fact, in Far Cry 3 the numbers are really limited: with only 12 NPCs max in the world at once and up to 20 animals, with vehicles also limited to around 2 or 3 types at any point in time. For example, </a:t>
            </a:r>
            <a:r>
              <a:rPr lang="en-US" sz="1400" dirty="0">
                <a:solidFill>
                  <a:schemeClr val="tx1"/>
                </a:solidFill>
                <a:latin typeface="Didact Gothic" panose="020B0604020202020204" charset="0"/>
              </a:rPr>
              <a:t>If you’re running in a particular direction, the system will spawn enemies in front of you: factoring not only your heading but your current speed: thus ensuring they don’t pop-up in front of you.</a:t>
            </a:r>
          </a:p>
          <a:p>
            <a:pPr marL="285750" indent="-285750" algn="l">
              <a:buFont typeface="Arial" panose="020B0604020202020204" pitchFamily="34" charset="0"/>
              <a:buChar char="•"/>
            </a:pPr>
            <a:endParaRPr lang="en-US" dirty="0">
              <a:solidFill>
                <a:schemeClr val="tx1"/>
              </a:solidFill>
              <a:latin typeface="Didact Gothic" panose="020B0604020202020204" charset="0"/>
            </a:endParaRPr>
          </a:p>
          <a:p>
            <a:pPr marL="0" indent="0" algn="l"/>
            <a:r>
              <a:rPr lang="en-US" dirty="0">
                <a:solidFill>
                  <a:schemeClr val="tx1"/>
                </a:solidFill>
                <a:latin typeface="Didact Gothic" panose="020B0604020202020204" charset="0"/>
              </a:rPr>
              <a:t>This system was enhanced for Far Cry 4 to become to create more interesting and varied events. Placing the NPCs in the world is one thing, but placing them in specific configurations related to one another can result in the player becoming involved in more engaging experiences. As such, Far Cry 4 introduced a dynamic encounter method that procedurally generates events within proximity of the player</a:t>
            </a:r>
          </a:p>
          <a:p>
            <a:pPr marL="0" indent="0" algn="l"/>
            <a:endParaRPr lang="en-US" dirty="0">
              <a:solidFill>
                <a:schemeClr val="tx1"/>
              </a:solidFill>
              <a:latin typeface="Didact Gothic" panose="020B0604020202020204" charset="0"/>
            </a:endParaRPr>
          </a:p>
          <a:p>
            <a:pPr marL="285750" indent="-285750" algn="l">
              <a:buFont typeface="Arial" panose="020B0604020202020204" pitchFamily="34" charset="0"/>
              <a:buChar char="•"/>
            </a:pPr>
            <a:endParaRPr lang="en-US" dirty="0">
              <a:solidFill>
                <a:schemeClr val="tx1"/>
              </a:solidFill>
              <a:latin typeface="Didact Gothic" panose="020B0604020202020204" charset="0"/>
            </a:endParaRPr>
          </a:p>
          <a:p>
            <a:pPr marL="285750" indent="-285750" algn="l">
              <a:buFont typeface="Arial" panose="020B0604020202020204" pitchFamily="34" charset="0"/>
              <a:buChar char="•"/>
            </a:pPr>
            <a:endParaRPr lang="en-US" dirty="0">
              <a:solidFill>
                <a:schemeClr val="tx1"/>
              </a:solidFill>
              <a:latin typeface="Didact Gothic" panose="020B0604020202020204" charset="0"/>
            </a:endParaRPr>
          </a:p>
        </p:txBody>
      </p:sp>
    </p:spTree>
    <p:extLst>
      <p:ext uri="{BB962C8B-B14F-4D97-AF65-F5344CB8AC3E}">
        <p14:creationId xmlns:p14="http://schemas.microsoft.com/office/powerpoint/2010/main" val="610647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title" idx="15"/>
          </p:nvPr>
        </p:nvSpPr>
        <p:spPr>
          <a:xfrm>
            <a:off x="700800" y="491825"/>
            <a:ext cx="7742400" cy="6564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US" dirty="0"/>
              <a:t>Farcry AI: Analysis</a:t>
            </a:r>
          </a:p>
        </p:txBody>
      </p:sp>
      <p:sp>
        <p:nvSpPr>
          <p:cNvPr id="37" name="Google Shape;239;p40">
            <a:extLst>
              <a:ext uri="{FF2B5EF4-FFF2-40B4-BE49-F238E27FC236}">
                <a16:creationId xmlns:a16="http://schemas.microsoft.com/office/drawing/2014/main" id="{7133227F-8106-439D-A7B3-D8EFB058F2E6}"/>
              </a:ext>
            </a:extLst>
          </p:cNvPr>
          <p:cNvSpPr txBox="1">
            <a:spLocks/>
          </p:cNvSpPr>
          <p:nvPr/>
        </p:nvSpPr>
        <p:spPr>
          <a:xfrm>
            <a:off x="1016668" y="1497000"/>
            <a:ext cx="7110663" cy="214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9pPr>
          </a:lstStyle>
          <a:p>
            <a:pPr marL="285750" indent="-285750" algn="l">
              <a:buFont typeface="Arial" panose="020B0604020202020204" pitchFamily="34" charset="0"/>
              <a:buChar char="•"/>
            </a:pPr>
            <a:r>
              <a:rPr lang="en-US" b="1" dirty="0">
                <a:solidFill>
                  <a:schemeClr val="accent2"/>
                </a:solidFill>
                <a:latin typeface="Didact Gothic" panose="020B0604020202020204" charset="0"/>
              </a:rPr>
              <a:t>Systematic element constraint: </a:t>
            </a:r>
            <a:r>
              <a:rPr lang="en-US" dirty="0">
                <a:solidFill>
                  <a:schemeClr val="tx1"/>
                </a:solidFill>
                <a:latin typeface="Didact Gothic" panose="020B0604020202020204" charset="0"/>
              </a:rPr>
              <a:t>constrain the number of enemy NPCs, but also animals and items such as vehicles given the additional computational load they bring with them.</a:t>
            </a:r>
            <a:r>
              <a:rPr lang="en-US" b="1" dirty="0">
                <a:solidFill>
                  <a:schemeClr val="accent2"/>
                </a:solidFill>
                <a:latin typeface="Didact Gothic" panose="020B0604020202020204" charset="0"/>
              </a:rPr>
              <a:t> </a:t>
            </a:r>
            <a:r>
              <a:rPr lang="en-US" dirty="0">
                <a:solidFill>
                  <a:schemeClr val="tx1"/>
                </a:solidFill>
                <a:latin typeface="Didact Gothic" panose="020B0604020202020204" charset="0"/>
              </a:rPr>
              <a:t>In fact, in Far Cry 3 the numbers are really limited: with only 12 NPCs max in the world at once and up to 20 animals, with vehicles also limited to around 2 or 3 types at any point in time. For example, </a:t>
            </a:r>
            <a:r>
              <a:rPr lang="en-US" sz="1400" dirty="0">
                <a:solidFill>
                  <a:schemeClr val="tx1"/>
                </a:solidFill>
                <a:latin typeface="Didact Gothic" panose="020B0604020202020204" charset="0"/>
              </a:rPr>
              <a:t>If you’re running in a particular direction, the system will spawn enemies in front of you: factoring not only your heading but your current speed: thus ensuring they don’t pop-up in front of you.</a:t>
            </a:r>
          </a:p>
          <a:p>
            <a:pPr marL="285750" indent="-285750" algn="l">
              <a:buFont typeface="Arial" panose="020B0604020202020204" pitchFamily="34" charset="0"/>
              <a:buChar char="•"/>
            </a:pPr>
            <a:endParaRPr lang="en-US" dirty="0">
              <a:solidFill>
                <a:schemeClr val="tx1"/>
              </a:solidFill>
              <a:latin typeface="Didact Gothic" panose="020B0604020202020204" charset="0"/>
            </a:endParaRPr>
          </a:p>
          <a:p>
            <a:pPr marL="0" indent="0" algn="l"/>
            <a:r>
              <a:rPr lang="en-US" dirty="0">
                <a:solidFill>
                  <a:schemeClr val="tx1"/>
                </a:solidFill>
                <a:latin typeface="Didact Gothic" panose="020B0604020202020204" charset="0"/>
              </a:rPr>
              <a:t>This system was enhanced for Far Cry 4 to become to create more interesting and varied events. Placing the NPCs in the world is one thing, but placing them in specific configurations related to one another can result in the player becoming involved in more engaging experiences. As such, Far Cry 4introduced a dynamic encounter method that procedurally generates events within proximity of the player</a:t>
            </a:r>
          </a:p>
          <a:p>
            <a:pPr marL="0" indent="0" algn="l"/>
            <a:endParaRPr lang="en-US" dirty="0">
              <a:solidFill>
                <a:schemeClr val="tx1"/>
              </a:solidFill>
              <a:latin typeface="Didact Gothic" panose="020B0604020202020204" charset="0"/>
            </a:endParaRPr>
          </a:p>
          <a:p>
            <a:pPr marL="285750" indent="-285750" algn="l">
              <a:buFont typeface="Arial" panose="020B0604020202020204" pitchFamily="34" charset="0"/>
              <a:buChar char="•"/>
            </a:pPr>
            <a:endParaRPr lang="en-US" dirty="0">
              <a:solidFill>
                <a:schemeClr val="tx1"/>
              </a:solidFill>
              <a:latin typeface="Didact Gothic" panose="020B0604020202020204" charset="0"/>
            </a:endParaRPr>
          </a:p>
          <a:p>
            <a:pPr marL="285750" indent="-285750" algn="l">
              <a:buFont typeface="Arial" panose="020B0604020202020204" pitchFamily="34" charset="0"/>
              <a:buChar char="•"/>
            </a:pPr>
            <a:endParaRPr lang="en-US" dirty="0">
              <a:solidFill>
                <a:schemeClr val="tx1"/>
              </a:solidFill>
              <a:latin typeface="Didact Gothic" panose="020B0604020202020204" charset="0"/>
            </a:endParaRPr>
          </a:p>
        </p:txBody>
      </p:sp>
      <p:pic>
        <p:nvPicPr>
          <p:cNvPr id="8194" name="Picture 2">
            <a:extLst>
              <a:ext uri="{FF2B5EF4-FFF2-40B4-BE49-F238E27FC236}">
                <a16:creationId xmlns:a16="http://schemas.microsoft.com/office/drawing/2014/main" id="{2E05EB6A-F698-4CB3-92BF-B5E494C53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110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2636400" y="296035"/>
            <a:ext cx="3871200" cy="77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GTA V: LSPD</a:t>
            </a:r>
            <a:endParaRPr dirty="0"/>
          </a:p>
        </p:txBody>
      </p:sp>
      <p:sp>
        <p:nvSpPr>
          <p:cNvPr id="230" name="Google Shape;230;p39"/>
          <p:cNvSpPr txBox="1">
            <a:spLocks noGrp="1"/>
          </p:cNvSpPr>
          <p:nvPr>
            <p:ph type="subTitle" idx="1"/>
          </p:nvPr>
        </p:nvSpPr>
        <p:spPr>
          <a:xfrm>
            <a:off x="639158" y="1405193"/>
            <a:ext cx="7865684" cy="14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Instead of having x-ray vision and instantly knowing your</a:t>
            </a:r>
          </a:p>
          <a:p>
            <a:pPr marL="0" lvl="0" indent="0" algn="l" rtl="0">
              <a:spcBef>
                <a:spcPts val="0"/>
              </a:spcBef>
              <a:spcAft>
                <a:spcPts val="0"/>
              </a:spcAft>
              <a:buNone/>
            </a:pPr>
            <a:r>
              <a:rPr lang="en-US" dirty="0"/>
              <a:t>location like in GTA IV, In GTA V, The LSPD now search for you. Each squad (1 squad = 2 officers), helicopter, NOOSE Unit, etc. Has a </a:t>
            </a:r>
            <a:r>
              <a:rPr lang="en-US" b="1" dirty="0">
                <a:solidFill>
                  <a:schemeClr val="accent2"/>
                </a:solidFill>
              </a:rPr>
              <a:t>cone</a:t>
            </a:r>
            <a:r>
              <a:rPr lang="en-US" dirty="0">
                <a:solidFill>
                  <a:schemeClr val="accent2"/>
                </a:solidFill>
              </a:rPr>
              <a:t> </a:t>
            </a:r>
            <a:r>
              <a:rPr lang="en-US" dirty="0"/>
              <a:t>which is the area they're looking at to try and find you. </a:t>
            </a:r>
          </a:p>
          <a:p>
            <a:pPr marL="0" lvl="0" indent="0" algn="l" rtl="0">
              <a:spcBef>
                <a:spcPts val="0"/>
              </a:spcBef>
              <a:spcAft>
                <a:spcPts val="0"/>
              </a:spcAft>
              <a:buNone/>
            </a:pPr>
            <a:r>
              <a:rPr lang="en-US" dirty="0"/>
              <a:t>When 2 officers get into one squad (1 car) they form one cone</a:t>
            </a:r>
          </a:p>
          <a:p>
            <a:pPr marL="0" lvl="0" indent="0" algn="l" rtl="0">
              <a:spcBef>
                <a:spcPts val="0"/>
              </a:spcBef>
              <a:spcAft>
                <a:spcPts val="0"/>
              </a:spcAft>
              <a:buNone/>
            </a:pPr>
            <a:r>
              <a:rPr lang="en-US" dirty="0"/>
              <a:t>unlike when the two officers split up to form two smaller cones. </a:t>
            </a:r>
          </a:p>
          <a:p>
            <a:pPr marL="0" lvl="0" indent="0" algn="l" rtl="0">
              <a:spcBef>
                <a:spcPts val="0"/>
              </a:spcBef>
              <a:spcAft>
                <a:spcPts val="0"/>
              </a:spcAft>
              <a:buNone/>
            </a:pPr>
            <a:r>
              <a:rPr lang="en-US" dirty="0"/>
              <a:t>The biggest cones are the helicopters have which makes sense as they're in the air. </a:t>
            </a:r>
          </a:p>
        </p:txBody>
      </p:sp>
      <p:pic>
        <p:nvPicPr>
          <p:cNvPr id="5" name="Picture 4" descr="A helicopter flying over a couple of cars on a road at night&#10;&#10;Description automatically generated with low confidence">
            <a:extLst>
              <a:ext uri="{FF2B5EF4-FFF2-40B4-BE49-F238E27FC236}">
                <a16:creationId xmlns:a16="http://schemas.microsoft.com/office/drawing/2014/main" id="{E81BA301-5ED8-49EA-AEE0-4C5C99D8708C}"/>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39342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2636400" y="296035"/>
            <a:ext cx="3871200" cy="77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GTA V: LSPD</a:t>
            </a:r>
            <a:endParaRPr dirty="0"/>
          </a:p>
        </p:txBody>
      </p:sp>
      <p:sp>
        <p:nvSpPr>
          <p:cNvPr id="230" name="Google Shape;230;p39"/>
          <p:cNvSpPr txBox="1">
            <a:spLocks noGrp="1"/>
          </p:cNvSpPr>
          <p:nvPr>
            <p:ph type="subTitle" idx="1"/>
          </p:nvPr>
        </p:nvSpPr>
        <p:spPr>
          <a:xfrm>
            <a:off x="639158" y="1405193"/>
            <a:ext cx="7865684" cy="14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Instead of having x-ray vision and instantly knowing your</a:t>
            </a:r>
          </a:p>
          <a:p>
            <a:pPr marL="0" lvl="0" indent="0" algn="l" rtl="0">
              <a:spcBef>
                <a:spcPts val="0"/>
              </a:spcBef>
              <a:spcAft>
                <a:spcPts val="0"/>
              </a:spcAft>
              <a:buNone/>
            </a:pPr>
            <a:r>
              <a:rPr lang="en-US" dirty="0"/>
              <a:t>location like in GTA IV, In GTA V, The LSPD now search for you. Each squad (1 squad = 2 officers</a:t>
            </a:r>
            <a:r>
              <a:rPr lang="en-US"/>
              <a:t>), helicopter, </a:t>
            </a:r>
            <a:r>
              <a:rPr lang="en-US" dirty="0"/>
              <a:t>etc. Has a </a:t>
            </a:r>
            <a:r>
              <a:rPr lang="en-US" b="1" dirty="0">
                <a:solidFill>
                  <a:schemeClr val="accent2"/>
                </a:solidFill>
              </a:rPr>
              <a:t>cone</a:t>
            </a:r>
            <a:r>
              <a:rPr lang="en-US" dirty="0">
                <a:solidFill>
                  <a:schemeClr val="accent2"/>
                </a:solidFill>
              </a:rPr>
              <a:t> </a:t>
            </a:r>
            <a:r>
              <a:rPr lang="en-US" dirty="0"/>
              <a:t>which is the area they're looking at to try and find you. </a:t>
            </a:r>
          </a:p>
          <a:p>
            <a:pPr marL="0" lvl="0" indent="0" algn="l" rtl="0">
              <a:spcBef>
                <a:spcPts val="0"/>
              </a:spcBef>
              <a:spcAft>
                <a:spcPts val="0"/>
              </a:spcAft>
              <a:buNone/>
            </a:pPr>
            <a:r>
              <a:rPr lang="en-US" dirty="0"/>
              <a:t>When 2 officers get into one squad (1 car) they form one cone</a:t>
            </a:r>
          </a:p>
          <a:p>
            <a:pPr marL="0" lvl="0" indent="0" algn="l" rtl="0">
              <a:spcBef>
                <a:spcPts val="0"/>
              </a:spcBef>
              <a:spcAft>
                <a:spcPts val="0"/>
              </a:spcAft>
              <a:buNone/>
            </a:pPr>
            <a:r>
              <a:rPr lang="en-US" dirty="0"/>
              <a:t>unlike when the two officers split up to form two smaller cones. </a:t>
            </a:r>
          </a:p>
          <a:p>
            <a:pPr marL="0" lvl="0" indent="0" algn="l" rtl="0">
              <a:spcBef>
                <a:spcPts val="0"/>
              </a:spcBef>
              <a:spcAft>
                <a:spcPts val="0"/>
              </a:spcAft>
              <a:buNone/>
            </a:pPr>
            <a:r>
              <a:rPr lang="en-US" dirty="0"/>
              <a:t>The biggest cones are the helicopters have which makes sense as they're in the air.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body" idx="1"/>
          </p:nvPr>
        </p:nvSpPr>
        <p:spPr>
          <a:xfrm>
            <a:off x="700800" y="1366975"/>
            <a:ext cx="6823800" cy="3284700"/>
          </a:xfrm>
          <a:prstGeom prst="rect">
            <a:avLst/>
          </a:prstGeom>
        </p:spPr>
        <p:txBody>
          <a:bodyPr spcFirstLastPara="1" wrap="square" lIns="91425" tIns="91425" rIns="91425" bIns="91425" anchor="t" anchorCtr="0">
            <a:noAutofit/>
          </a:bodyPr>
          <a:lstStyle/>
          <a:p>
            <a:pPr marL="171450" indent="-171450"/>
            <a:r>
              <a:rPr lang="en-US" sz="1300" dirty="0"/>
              <a:t>Introduction</a:t>
            </a:r>
          </a:p>
          <a:p>
            <a:pPr marL="171450" indent="-171450"/>
            <a:endParaRPr lang="en-US" sz="1300" dirty="0"/>
          </a:p>
          <a:p>
            <a:pPr marL="171450" indent="-171450"/>
            <a:endParaRPr lang="en-US" sz="1300" dirty="0"/>
          </a:p>
          <a:p>
            <a:pPr marL="171450" indent="-171450"/>
            <a:endParaRPr lang="en-US" sz="1300" dirty="0"/>
          </a:p>
          <a:p>
            <a:pPr marL="171450" indent="-171450"/>
            <a:endParaRPr lang="en-US" sz="1300" dirty="0"/>
          </a:p>
          <a:p>
            <a:pPr marL="171450" indent="-171450"/>
            <a:r>
              <a:rPr lang="en-US" sz="1300" dirty="0"/>
              <a:t>Squad  Based AI (famous FPS Games)</a:t>
            </a:r>
          </a:p>
          <a:p>
            <a:pPr marL="171450" indent="-171450"/>
            <a:endParaRPr lang="en-US" sz="1300" dirty="0"/>
          </a:p>
          <a:p>
            <a:pPr marL="171450" indent="-171450"/>
            <a:endParaRPr lang="en-US" sz="1300" dirty="0"/>
          </a:p>
          <a:p>
            <a:pPr marL="171450" indent="-171450"/>
            <a:endParaRPr lang="en-US" sz="1300" dirty="0"/>
          </a:p>
          <a:p>
            <a:pPr marL="171450" indent="-171450"/>
            <a:endParaRPr lang="en-US" sz="1300" dirty="0"/>
          </a:p>
          <a:p>
            <a:pPr marL="171450" indent="-171450"/>
            <a:r>
              <a:rPr lang="en-US" sz="1300" dirty="0"/>
              <a:t>Squad Bases AI Analysis  (practical example - Unity)</a:t>
            </a:r>
          </a:p>
          <a:p>
            <a:pPr marL="171450" indent="-171450"/>
            <a:endParaRPr lang="en-US" sz="1300" dirty="0"/>
          </a:p>
          <a:p>
            <a:pPr marL="171450" indent="-171450"/>
            <a:endParaRPr lang="en-US" sz="1300" dirty="0"/>
          </a:p>
          <a:p>
            <a:pPr marL="171450" indent="-171450"/>
            <a:endParaRPr lang="en-US" sz="1300" dirty="0"/>
          </a:p>
          <a:p>
            <a:pPr marL="171450" indent="-171450"/>
            <a:endParaRPr lang="en-US" sz="1300" dirty="0"/>
          </a:p>
          <a:p>
            <a:pPr marL="171450" indent="-171450"/>
            <a:r>
              <a:rPr lang="en-US" sz="1300" dirty="0"/>
              <a:t>Genetic Algorithms </a:t>
            </a:r>
          </a:p>
          <a:p>
            <a:pPr marL="171450" indent="-171450"/>
            <a:endParaRPr lang="en-US" sz="1300" dirty="0"/>
          </a:p>
          <a:p>
            <a:pPr marL="171450" indent="-171450"/>
            <a:endParaRPr lang="en-US" sz="1300" dirty="0"/>
          </a:p>
          <a:p>
            <a:pPr marL="171450" indent="-171450"/>
            <a:endParaRPr lang="en-US" sz="1300" dirty="0"/>
          </a:p>
          <a:p>
            <a:pPr marL="171450" indent="-171450"/>
            <a:endParaRPr lang="en-US" sz="1300" dirty="0"/>
          </a:p>
        </p:txBody>
      </p:sp>
      <p:sp>
        <p:nvSpPr>
          <p:cNvPr id="200" name="Google Shape;200;p36"/>
          <p:cNvSpPr txBox="1">
            <a:spLocks noGrp="1"/>
          </p:cNvSpPr>
          <p:nvPr>
            <p:ph type="title"/>
          </p:nvPr>
        </p:nvSpPr>
        <p:spPr>
          <a:xfrm>
            <a:off x="700800" y="491825"/>
            <a:ext cx="7742400" cy="65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Contents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58" name="Google Shape;358;p44"/>
          <p:cNvSpPr txBox="1">
            <a:spLocks noGrp="1"/>
          </p:cNvSpPr>
          <p:nvPr>
            <p:ph type="title"/>
          </p:nvPr>
        </p:nvSpPr>
        <p:spPr>
          <a:xfrm>
            <a:off x="700800" y="203067"/>
            <a:ext cx="7742400" cy="6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FIFA 22: Squad AI</a:t>
            </a:r>
            <a:endParaRPr dirty="0">
              <a:solidFill>
                <a:schemeClr val="dk1"/>
              </a:solidFill>
            </a:endParaRPr>
          </a:p>
        </p:txBody>
      </p:sp>
      <p:pic>
        <p:nvPicPr>
          <p:cNvPr id="64" name="Picture 63">
            <a:extLst>
              <a:ext uri="{FF2B5EF4-FFF2-40B4-BE49-F238E27FC236}">
                <a16:creationId xmlns:a16="http://schemas.microsoft.com/office/drawing/2014/main" id="{E43CC98C-B706-4440-B53A-9FEA032C9EA8}"/>
              </a:ext>
            </a:extLst>
          </p:cNvPr>
          <p:cNvPicPr>
            <a:picLocks noChangeAspect="1"/>
          </p:cNvPicPr>
          <p:nvPr/>
        </p:nvPicPr>
        <p:blipFill>
          <a:blip r:embed="rId3"/>
          <a:stretch>
            <a:fillRect/>
          </a:stretch>
        </p:blipFill>
        <p:spPr>
          <a:xfrm>
            <a:off x="1967163" y="1051971"/>
            <a:ext cx="5209674" cy="3995275"/>
          </a:xfrm>
          <a:prstGeom prst="rect">
            <a:avLst/>
          </a:prstGeom>
        </p:spPr>
      </p:pic>
    </p:spTree>
    <p:extLst>
      <p:ext uri="{BB962C8B-B14F-4D97-AF65-F5344CB8AC3E}">
        <p14:creationId xmlns:p14="http://schemas.microsoft.com/office/powerpoint/2010/main" val="2386259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1991968" y="344161"/>
            <a:ext cx="5160063" cy="77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FIFA 22: Squad AI</a:t>
            </a:r>
            <a:endParaRPr dirty="0"/>
          </a:p>
        </p:txBody>
      </p:sp>
      <p:sp>
        <p:nvSpPr>
          <p:cNvPr id="230" name="Google Shape;230;p39"/>
          <p:cNvSpPr txBox="1">
            <a:spLocks noGrp="1"/>
          </p:cNvSpPr>
          <p:nvPr>
            <p:ph type="subTitle" idx="1"/>
          </p:nvPr>
        </p:nvSpPr>
        <p:spPr>
          <a:xfrm>
            <a:off x="639158" y="1405193"/>
            <a:ext cx="7865684" cy="14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F4F4F5"/>
                </a:solidFill>
                <a:effectLst/>
                <a:latin typeface="Open Sans" panose="020B0606030504020204" pitchFamily="34" charset="0"/>
              </a:rPr>
              <a:t>With the overhaul of tactical AI, all players are expected to impress with greater intelligence on the pitch. "Every single player gets the ability to understand offensive and defensive formations and movements even better. This provides unimagined tactical realism," EA announces. The only negative is that the feature is exclusive to the next-gen consoles.</a:t>
            </a:r>
          </a:p>
        </p:txBody>
      </p:sp>
    </p:spTree>
    <p:extLst>
      <p:ext uri="{BB962C8B-B14F-4D97-AF65-F5344CB8AC3E}">
        <p14:creationId xmlns:p14="http://schemas.microsoft.com/office/powerpoint/2010/main" val="1415361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1991968" y="344161"/>
            <a:ext cx="5160063" cy="77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FIFA 22: Squad AI</a:t>
            </a:r>
            <a:endParaRPr dirty="0"/>
          </a:p>
        </p:txBody>
      </p:sp>
      <p:sp>
        <p:nvSpPr>
          <p:cNvPr id="230" name="Google Shape;230;p39"/>
          <p:cNvSpPr txBox="1">
            <a:spLocks noGrp="1"/>
          </p:cNvSpPr>
          <p:nvPr>
            <p:ph type="subTitle" idx="1"/>
          </p:nvPr>
        </p:nvSpPr>
        <p:spPr>
          <a:xfrm>
            <a:off x="639158" y="1405193"/>
            <a:ext cx="7865684" cy="14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accent2"/>
                </a:solidFill>
                <a:latin typeface="Open Sans" panose="020B0606030504020204" pitchFamily="34" charset="0"/>
              </a:rPr>
              <a:t>On offense:</a:t>
            </a:r>
          </a:p>
          <a:p>
            <a:pPr marL="0" lvl="0" indent="0" algn="l" rtl="0">
              <a:spcBef>
                <a:spcPts val="0"/>
              </a:spcBef>
              <a:spcAft>
                <a:spcPts val="0"/>
              </a:spcAft>
              <a:buNone/>
            </a:pPr>
            <a:r>
              <a:rPr lang="en-US" dirty="0"/>
              <a:t>Players are now able to make up to six times more decisions per second, which significantly reduces the time needed for decision-making. This should lead to players being much more aware of their surroundings, which gives them a better overview of how their own team is standing and acting. Among other things, this allows players to start smarter runs in the build-up and react with more speed to free balls.</a:t>
            </a:r>
          </a:p>
        </p:txBody>
      </p:sp>
    </p:spTree>
    <p:extLst>
      <p:ext uri="{BB962C8B-B14F-4D97-AF65-F5344CB8AC3E}">
        <p14:creationId xmlns:p14="http://schemas.microsoft.com/office/powerpoint/2010/main" val="2048187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1991968" y="344161"/>
            <a:ext cx="5160063" cy="77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FIFA 22: Squad AI</a:t>
            </a:r>
            <a:endParaRPr dirty="0"/>
          </a:p>
        </p:txBody>
      </p:sp>
      <p:sp>
        <p:nvSpPr>
          <p:cNvPr id="230" name="Google Shape;230;p39"/>
          <p:cNvSpPr txBox="1">
            <a:spLocks noGrp="1"/>
          </p:cNvSpPr>
          <p:nvPr>
            <p:ph type="subTitle" idx="1"/>
          </p:nvPr>
        </p:nvSpPr>
        <p:spPr>
          <a:xfrm>
            <a:off x="639158" y="1405193"/>
            <a:ext cx="7865684" cy="14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accent2"/>
                </a:solidFill>
                <a:latin typeface="Open Sans" panose="020B0606030504020204" pitchFamily="34" charset="0"/>
              </a:rPr>
              <a:t>On Defense:</a:t>
            </a:r>
          </a:p>
          <a:p>
            <a:pPr marL="0" lvl="0" indent="0" algn="l" rtl="0">
              <a:spcBef>
                <a:spcPts val="0"/>
              </a:spcBef>
              <a:spcAft>
                <a:spcPts val="0"/>
              </a:spcAft>
              <a:buNone/>
            </a:pPr>
            <a:r>
              <a:rPr lang="en-US" dirty="0"/>
              <a:t>Thanks to the new tactical AI, the teams will be able to act more as a unit. When moving across the pitch, the players will keep their formation, move in line and cleverly cover any gaps that occur. The times when the defense is unsorted and wrongly positioned should be a thing of the past. With the tactical AI, defending will hopefully play a bigger role in FIFA 22 than in previous FIFA releases.</a:t>
            </a:r>
          </a:p>
        </p:txBody>
      </p:sp>
    </p:spTree>
    <p:extLst>
      <p:ext uri="{BB962C8B-B14F-4D97-AF65-F5344CB8AC3E}">
        <p14:creationId xmlns:p14="http://schemas.microsoft.com/office/powerpoint/2010/main" val="3604351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4" name="Google Shape;224;p38"/>
          <p:cNvSpPr txBox="1">
            <a:spLocks noGrp="1"/>
          </p:cNvSpPr>
          <p:nvPr>
            <p:ph type="title" idx="2"/>
          </p:nvPr>
        </p:nvSpPr>
        <p:spPr>
          <a:xfrm>
            <a:off x="-730918" y="1474824"/>
            <a:ext cx="10605836" cy="16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t>Squad  Based AI  (Practical example)</a:t>
            </a:r>
            <a:endParaRPr sz="4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1"/>
          <p:cNvSpPr txBox="1">
            <a:spLocks noGrp="1"/>
          </p:cNvSpPr>
          <p:nvPr>
            <p:ph type="title"/>
          </p:nvPr>
        </p:nvSpPr>
        <p:spPr>
          <a:xfrm>
            <a:off x="700800" y="389479"/>
            <a:ext cx="7742400" cy="6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Squad Based AI in action!</a:t>
            </a:r>
            <a:endParaRPr dirty="0"/>
          </a:p>
        </p:txBody>
      </p:sp>
      <p:sp>
        <p:nvSpPr>
          <p:cNvPr id="34" name="Google Shape;239;p40">
            <a:extLst>
              <a:ext uri="{FF2B5EF4-FFF2-40B4-BE49-F238E27FC236}">
                <a16:creationId xmlns:a16="http://schemas.microsoft.com/office/drawing/2014/main" id="{5AFC702E-AE3B-484F-9BAC-640B6C13036B}"/>
              </a:ext>
            </a:extLst>
          </p:cNvPr>
          <p:cNvSpPr txBox="1">
            <a:spLocks/>
          </p:cNvSpPr>
          <p:nvPr/>
        </p:nvSpPr>
        <p:spPr>
          <a:xfrm>
            <a:off x="1149015" y="1045879"/>
            <a:ext cx="7110663" cy="214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9pPr>
          </a:lstStyle>
          <a:p>
            <a:pPr marL="0" indent="0" algn="l"/>
            <a:r>
              <a:rPr lang="en-US" dirty="0">
                <a:solidFill>
                  <a:schemeClr val="tx1"/>
                </a:solidFill>
                <a:latin typeface="Didact Gothic" panose="020B0604020202020204" charset="0"/>
              </a:rPr>
              <a:t>This game is an advanced AI system that makes the NPCs 'aware' of their teammates and form squads to solve combat related tasks.</a:t>
            </a:r>
          </a:p>
          <a:p>
            <a:pPr marL="0" indent="0" algn="l"/>
            <a:r>
              <a:rPr lang="en-US" dirty="0">
                <a:solidFill>
                  <a:schemeClr val="tx1"/>
                </a:solidFill>
                <a:latin typeface="Didact Gothic" panose="020B0604020202020204" charset="0"/>
              </a:rPr>
              <a:t>These tasks can for example be:</a:t>
            </a:r>
          </a:p>
          <a:p>
            <a:pPr marL="0" indent="0" algn="l"/>
            <a:endParaRPr lang="en-US" dirty="0">
              <a:solidFill>
                <a:schemeClr val="tx1"/>
              </a:solidFill>
              <a:latin typeface="Didact Gothic" panose="020B0604020202020204" charset="0"/>
            </a:endParaRPr>
          </a:p>
          <a:p>
            <a:pPr marL="285750" indent="-285750" algn="l">
              <a:buFont typeface="Arial" panose="020B0604020202020204" pitchFamily="34" charset="0"/>
              <a:buChar char="•"/>
            </a:pPr>
            <a:r>
              <a:rPr lang="en-US" dirty="0">
                <a:solidFill>
                  <a:schemeClr val="tx1"/>
                </a:solidFill>
                <a:latin typeface="Didact Gothic" panose="020B0604020202020204" charset="0"/>
              </a:rPr>
              <a:t>Fighting opponents: using covers, tactical retreats, communicating within the squad and taking actions accordingly.</a:t>
            </a:r>
          </a:p>
          <a:p>
            <a:pPr marL="285750" indent="-285750" algn="l">
              <a:buFont typeface="Arial" panose="020B0604020202020204" pitchFamily="34" charset="0"/>
              <a:buChar char="•"/>
            </a:pPr>
            <a:r>
              <a:rPr lang="en-US" dirty="0">
                <a:solidFill>
                  <a:schemeClr val="tx1"/>
                </a:solidFill>
                <a:latin typeface="Didact Gothic" panose="020B0604020202020204" charset="0"/>
              </a:rPr>
              <a:t>Walking in formation according to the situation.</a:t>
            </a:r>
          </a:p>
          <a:p>
            <a:pPr marL="285750" indent="-285750" algn="l">
              <a:buFont typeface="Arial" panose="020B0604020202020204" pitchFamily="34" charset="0"/>
              <a:buChar char="•"/>
            </a:pPr>
            <a:r>
              <a:rPr lang="en-US" dirty="0">
                <a:solidFill>
                  <a:schemeClr val="tx1"/>
                </a:solidFill>
                <a:latin typeface="Didact Gothic" panose="020B0604020202020204" charset="0"/>
              </a:rPr>
              <a:t>Clearing buildings: where the squad line up at the door, enter the building and clear it.</a:t>
            </a:r>
          </a:p>
          <a:p>
            <a:pPr marL="0" indent="0" algn="l"/>
            <a:endParaRPr lang="en-US" dirty="0">
              <a:solidFill>
                <a:schemeClr val="tx1"/>
              </a:solidFill>
              <a:latin typeface="Didact Gothic" panose="020B0604020202020204" charset="0"/>
            </a:endParaRPr>
          </a:p>
          <a:p>
            <a:pPr marL="0" indent="0" algn="l"/>
            <a:r>
              <a:rPr lang="en-US" dirty="0">
                <a:solidFill>
                  <a:schemeClr val="tx1"/>
                </a:solidFill>
                <a:latin typeface="Didact Gothic" panose="020B0604020202020204" charset="0"/>
              </a:rPr>
              <a:t>The implemented concepts that are related to squad based AI:</a:t>
            </a:r>
          </a:p>
          <a:p>
            <a:pPr marL="0" indent="0" algn="l"/>
            <a:r>
              <a:rPr lang="en-US" b="1" dirty="0">
                <a:solidFill>
                  <a:schemeClr val="accent2"/>
                </a:solidFill>
                <a:latin typeface="Didact Gothic" panose="020B0604020202020204" charset="0"/>
              </a:rPr>
              <a:t>Cover system</a:t>
            </a:r>
            <a:r>
              <a:rPr lang="en-US" dirty="0">
                <a:solidFill>
                  <a:schemeClr val="tx1"/>
                </a:solidFill>
                <a:latin typeface="Didact Gothic" panose="020B0604020202020204" charset="0"/>
              </a:rPr>
              <a:t>: if a cover script is added to an object in Unity,  the script will automatically calculate how many soldiers is able to use the cover at the same time and which side of the cover is the 'active' side, using the dimensions of the cover and the player position.</a:t>
            </a:r>
          </a:p>
          <a:p>
            <a:pPr marL="0" indent="0" algn="l"/>
            <a:r>
              <a:rPr lang="en-US" b="1" dirty="0">
                <a:solidFill>
                  <a:schemeClr val="accent2"/>
                </a:solidFill>
                <a:latin typeface="Didact Gothic" panose="020B0604020202020204" charset="0"/>
              </a:rPr>
              <a:t>Squad Manager</a:t>
            </a:r>
            <a:r>
              <a:rPr lang="en-US" dirty="0">
                <a:solidFill>
                  <a:schemeClr val="tx1"/>
                </a:solidFill>
                <a:latin typeface="Didact Gothic" panose="020B0604020202020204" charset="0"/>
              </a:rPr>
              <a:t>: For every squad, there is a squad manager object, that contains info about each member. This way, when the members communicate, they send a command to the squad manager and the squad manager makes sure every member in that squad does their part.</a:t>
            </a:r>
          </a:p>
          <a:p>
            <a:pPr marL="0" indent="0" algn="l"/>
            <a:r>
              <a:rPr lang="en-US" b="1" dirty="0">
                <a:solidFill>
                  <a:schemeClr val="accent2"/>
                </a:solidFill>
                <a:latin typeface="Didact Gothic" panose="020B0604020202020204" charset="0"/>
              </a:rPr>
              <a:t>Entering buildings:</a:t>
            </a:r>
            <a:r>
              <a:rPr lang="en-US" dirty="0">
                <a:solidFill>
                  <a:schemeClr val="tx1"/>
                </a:solidFill>
                <a:latin typeface="Didact Gothic" panose="020B0604020202020204" charset="0"/>
              </a:rPr>
              <a:t> tactically by stacking up and entering on command.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1"/>
          <p:cNvSpPr txBox="1">
            <a:spLocks noGrp="1"/>
          </p:cNvSpPr>
          <p:nvPr>
            <p:ph type="title"/>
          </p:nvPr>
        </p:nvSpPr>
        <p:spPr>
          <a:xfrm>
            <a:off x="700800" y="389479"/>
            <a:ext cx="7742400" cy="6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34" name="Google Shape;239;p40">
            <a:extLst>
              <a:ext uri="{FF2B5EF4-FFF2-40B4-BE49-F238E27FC236}">
                <a16:creationId xmlns:a16="http://schemas.microsoft.com/office/drawing/2014/main" id="{5AFC702E-AE3B-484F-9BAC-640B6C13036B}"/>
              </a:ext>
            </a:extLst>
          </p:cNvPr>
          <p:cNvSpPr txBox="1">
            <a:spLocks/>
          </p:cNvSpPr>
          <p:nvPr/>
        </p:nvSpPr>
        <p:spPr>
          <a:xfrm>
            <a:off x="1149015" y="1045879"/>
            <a:ext cx="7110663" cy="214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9pPr>
          </a:lstStyle>
          <a:p>
            <a:pPr marL="0" indent="0" algn="l"/>
            <a:endParaRPr lang="en-US" dirty="0">
              <a:solidFill>
                <a:schemeClr val="tx1"/>
              </a:solidFill>
              <a:latin typeface="Didact Gothic" panose="020B0604020202020204" charset="0"/>
            </a:endParaRPr>
          </a:p>
        </p:txBody>
      </p:sp>
      <p:pic>
        <p:nvPicPr>
          <p:cNvPr id="2" name="[R&amp;D] Squad-based AI 0.1 - Cover System">
            <a:hlinkClick r:id="" action="ppaction://media"/>
            <a:extLst>
              <a:ext uri="{FF2B5EF4-FFF2-40B4-BE49-F238E27FC236}">
                <a16:creationId xmlns:a16="http://schemas.microsoft.com/office/drawing/2014/main" id="{832A81A3-FC95-4E3A-9BBA-94DAC4D1D3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75985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8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1"/>
          <p:cNvSpPr txBox="1">
            <a:spLocks noGrp="1"/>
          </p:cNvSpPr>
          <p:nvPr>
            <p:ph type="title"/>
          </p:nvPr>
        </p:nvSpPr>
        <p:spPr>
          <a:xfrm>
            <a:off x="700800" y="389479"/>
            <a:ext cx="7742400" cy="6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34" name="Google Shape;239;p40">
            <a:extLst>
              <a:ext uri="{FF2B5EF4-FFF2-40B4-BE49-F238E27FC236}">
                <a16:creationId xmlns:a16="http://schemas.microsoft.com/office/drawing/2014/main" id="{5AFC702E-AE3B-484F-9BAC-640B6C13036B}"/>
              </a:ext>
            </a:extLst>
          </p:cNvPr>
          <p:cNvSpPr txBox="1">
            <a:spLocks/>
          </p:cNvSpPr>
          <p:nvPr/>
        </p:nvSpPr>
        <p:spPr>
          <a:xfrm>
            <a:off x="1149015" y="1045879"/>
            <a:ext cx="7110663" cy="214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9pPr>
          </a:lstStyle>
          <a:p>
            <a:pPr marL="0" indent="0" algn="l"/>
            <a:endParaRPr lang="en-US" dirty="0">
              <a:solidFill>
                <a:schemeClr val="tx1"/>
              </a:solidFill>
              <a:latin typeface="Didact Gothic" panose="020B0604020202020204" charset="0"/>
            </a:endParaRPr>
          </a:p>
        </p:txBody>
      </p:sp>
      <p:pic>
        <p:nvPicPr>
          <p:cNvPr id="3" name="[R&amp;D] Squad-based AI 0.2 - Entering a Building">
            <a:hlinkClick r:id="" action="ppaction://media"/>
            <a:extLst>
              <a:ext uri="{FF2B5EF4-FFF2-40B4-BE49-F238E27FC236}">
                <a16:creationId xmlns:a16="http://schemas.microsoft.com/office/drawing/2014/main" id="{72E500B5-83A4-4970-B20B-A433454FC4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239501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7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4" name="Google Shape;224;p38"/>
          <p:cNvSpPr txBox="1">
            <a:spLocks noGrp="1"/>
          </p:cNvSpPr>
          <p:nvPr>
            <p:ph type="title" idx="2"/>
          </p:nvPr>
        </p:nvSpPr>
        <p:spPr>
          <a:xfrm>
            <a:off x="-515854" y="1438729"/>
            <a:ext cx="10175707" cy="16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500" dirty="0"/>
              <a:t>Genetic Algorithms</a:t>
            </a:r>
            <a:endParaRPr sz="3500" dirty="0"/>
          </a:p>
        </p:txBody>
      </p:sp>
    </p:spTree>
    <p:extLst>
      <p:ext uri="{BB962C8B-B14F-4D97-AF65-F5344CB8AC3E}">
        <p14:creationId xmlns:p14="http://schemas.microsoft.com/office/powerpoint/2010/main" val="3863778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1991968" y="344161"/>
            <a:ext cx="5160063" cy="77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Genetic Algorithms</a:t>
            </a:r>
            <a:endParaRPr dirty="0"/>
          </a:p>
        </p:txBody>
      </p:sp>
      <p:sp>
        <p:nvSpPr>
          <p:cNvPr id="230" name="Google Shape;230;p39"/>
          <p:cNvSpPr txBox="1">
            <a:spLocks noGrp="1"/>
          </p:cNvSpPr>
          <p:nvPr>
            <p:ph type="subTitle" idx="1"/>
          </p:nvPr>
        </p:nvSpPr>
        <p:spPr>
          <a:xfrm>
            <a:off x="639158" y="1405193"/>
            <a:ext cx="7865684" cy="14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F4F4F5"/>
                </a:solidFill>
                <a:effectLst/>
                <a:latin typeface="Open Sans" panose="020B0606030504020204" pitchFamily="34" charset="0"/>
              </a:rPr>
              <a:t>The genetic algorithm can be used  in computer games - for example, to allow an enemy opponent to adapt in order to cater against an effective but repetitive tactic exhibited by a human player. This allows for a more realistic game experience; if a human player can find a sequence of steps which, repeated in different games always lead to success, there can be no challenge left. Conversely if a learning technique such as a genetic algorithm for a strategist can avoid repeating past mistakes, the game will have increased playability.</a:t>
            </a:r>
          </a:p>
        </p:txBody>
      </p:sp>
    </p:spTree>
    <p:extLst>
      <p:ext uri="{BB962C8B-B14F-4D97-AF65-F5344CB8AC3E}">
        <p14:creationId xmlns:p14="http://schemas.microsoft.com/office/powerpoint/2010/main" val="3251416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4" name="Google Shape;224;p38"/>
          <p:cNvSpPr txBox="1">
            <a:spLocks noGrp="1"/>
          </p:cNvSpPr>
          <p:nvPr>
            <p:ph type="title" idx="2"/>
          </p:nvPr>
        </p:nvSpPr>
        <p:spPr>
          <a:xfrm>
            <a:off x="318787" y="1750594"/>
            <a:ext cx="8506326" cy="16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Introduction</a:t>
            </a:r>
            <a:endParaRPr sz="6000" dirty="0"/>
          </a:p>
        </p:txBody>
      </p:sp>
    </p:spTree>
    <p:extLst>
      <p:ext uri="{BB962C8B-B14F-4D97-AF65-F5344CB8AC3E}">
        <p14:creationId xmlns:p14="http://schemas.microsoft.com/office/powerpoint/2010/main" val="3253697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1991968" y="344161"/>
            <a:ext cx="5160063" cy="77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Genetic Algorithms</a:t>
            </a:r>
            <a:endParaRPr dirty="0"/>
          </a:p>
        </p:txBody>
      </p:sp>
      <p:sp>
        <p:nvSpPr>
          <p:cNvPr id="230" name="Google Shape;230;p39"/>
          <p:cNvSpPr txBox="1">
            <a:spLocks noGrp="1"/>
          </p:cNvSpPr>
          <p:nvPr>
            <p:ph type="subTitle" idx="1"/>
          </p:nvPr>
        </p:nvSpPr>
        <p:spPr>
          <a:xfrm>
            <a:off x="639158" y="1405193"/>
            <a:ext cx="7865684" cy="14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F4F4F5"/>
                </a:solidFill>
                <a:effectLst/>
                <a:latin typeface="Open Sans" panose="020B0606030504020204" pitchFamily="34" charset="0"/>
              </a:rPr>
              <a:t>Generally, genetic algorithms contain of the following components:</a:t>
            </a:r>
          </a:p>
          <a:p>
            <a:pPr marL="0" lvl="0" indent="0" algn="l" rtl="0">
              <a:spcBef>
                <a:spcPts val="0"/>
              </a:spcBef>
              <a:spcAft>
                <a:spcPts val="0"/>
              </a:spcAft>
              <a:buNone/>
            </a:pPr>
            <a:endParaRPr lang="en-US" b="0" i="0" dirty="0">
              <a:solidFill>
                <a:srgbClr val="F4F4F5"/>
              </a:solidFill>
              <a:effectLst/>
              <a:latin typeface="Open Sans" panose="020B0606030504020204" pitchFamily="34" charset="0"/>
            </a:endParaRPr>
          </a:p>
          <a:p>
            <a:pPr marL="285750" lvl="0" indent="-285750" algn="l" rtl="0">
              <a:spcBef>
                <a:spcPts val="0"/>
              </a:spcBef>
              <a:spcAft>
                <a:spcPts val="0"/>
              </a:spcAft>
              <a:buFont typeface="Arial" panose="020B0604020202020204" pitchFamily="34" charset="0"/>
              <a:buChar char="•"/>
            </a:pPr>
            <a:r>
              <a:rPr lang="en-US" dirty="0">
                <a:solidFill>
                  <a:srgbClr val="F4F4F5"/>
                </a:solidFill>
                <a:latin typeface="Open Sans" panose="020B0606030504020204" pitchFamily="34" charset="0"/>
              </a:rPr>
              <a:t>Initial population</a:t>
            </a:r>
          </a:p>
          <a:p>
            <a:pPr marL="285750" lvl="0" indent="-285750" algn="l" rtl="0">
              <a:spcBef>
                <a:spcPts val="0"/>
              </a:spcBef>
              <a:spcAft>
                <a:spcPts val="0"/>
              </a:spcAft>
              <a:buFont typeface="Arial" panose="020B0604020202020204" pitchFamily="34" charset="0"/>
              <a:buChar char="•"/>
            </a:pPr>
            <a:r>
              <a:rPr lang="en-US" b="0" i="0" dirty="0">
                <a:solidFill>
                  <a:srgbClr val="F4F4F5"/>
                </a:solidFill>
                <a:effectLst/>
                <a:latin typeface="Open Sans" panose="020B0606030504020204" pitchFamily="34" charset="0"/>
              </a:rPr>
              <a:t>Fitness function</a:t>
            </a:r>
          </a:p>
          <a:p>
            <a:pPr marL="285750" lvl="0" indent="-285750" algn="l" rtl="0">
              <a:spcBef>
                <a:spcPts val="0"/>
              </a:spcBef>
              <a:spcAft>
                <a:spcPts val="0"/>
              </a:spcAft>
              <a:buFont typeface="Arial" panose="020B0604020202020204" pitchFamily="34" charset="0"/>
              <a:buChar char="•"/>
            </a:pPr>
            <a:r>
              <a:rPr lang="en-US" dirty="0">
                <a:solidFill>
                  <a:srgbClr val="F4F4F5"/>
                </a:solidFill>
                <a:latin typeface="Open Sans" panose="020B0606030504020204" pitchFamily="34" charset="0"/>
              </a:rPr>
              <a:t>Selection</a:t>
            </a:r>
          </a:p>
          <a:p>
            <a:pPr marL="285750" lvl="0" indent="-285750" algn="l" rtl="0">
              <a:spcBef>
                <a:spcPts val="0"/>
              </a:spcBef>
              <a:spcAft>
                <a:spcPts val="0"/>
              </a:spcAft>
              <a:buFont typeface="Arial" panose="020B0604020202020204" pitchFamily="34" charset="0"/>
              <a:buChar char="•"/>
            </a:pPr>
            <a:r>
              <a:rPr lang="en-US" b="0" i="0" dirty="0">
                <a:solidFill>
                  <a:srgbClr val="F4F4F5"/>
                </a:solidFill>
                <a:effectLst/>
                <a:latin typeface="Open Sans" panose="020B0606030504020204" pitchFamily="34" charset="0"/>
              </a:rPr>
              <a:t>Crossover</a:t>
            </a:r>
          </a:p>
          <a:p>
            <a:pPr marL="285750" lvl="0" indent="-285750" algn="l" rtl="0">
              <a:spcBef>
                <a:spcPts val="0"/>
              </a:spcBef>
              <a:spcAft>
                <a:spcPts val="0"/>
              </a:spcAft>
              <a:buFont typeface="Arial" panose="020B0604020202020204" pitchFamily="34" charset="0"/>
              <a:buChar char="•"/>
            </a:pPr>
            <a:r>
              <a:rPr lang="en-US" dirty="0">
                <a:solidFill>
                  <a:srgbClr val="F4F4F5"/>
                </a:solidFill>
                <a:latin typeface="Open Sans" panose="020B0606030504020204" pitchFamily="34" charset="0"/>
              </a:rPr>
              <a:t>Mutation</a:t>
            </a:r>
          </a:p>
          <a:p>
            <a:pPr marL="0" lvl="0" indent="0" algn="l" rtl="0">
              <a:spcBef>
                <a:spcPts val="0"/>
              </a:spcBef>
              <a:spcAft>
                <a:spcPts val="0"/>
              </a:spcAft>
            </a:pPr>
            <a:r>
              <a:rPr lang="en-US" dirty="0">
                <a:solidFill>
                  <a:srgbClr val="F4F4F5"/>
                </a:solidFill>
                <a:latin typeface="Open Sans" panose="020B0606030504020204" pitchFamily="34" charset="0"/>
              </a:rPr>
              <a:t>You can see a practical explanation of these steps here: </a:t>
            </a:r>
            <a:r>
              <a:rPr lang="en-US" dirty="0">
                <a:solidFill>
                  <a:schemeClr val="accent2"/>
                </a:solidFill>
                <a:latin typeface="Open Sans" panose="020B0606030504020204" pitchFamily="34" charset="0"/>
                <a:hlinkClick r:id="rId3">
                  <a:extLst>
                    <a:ext uri="{A12FA001-AC4F-418D-AE19-62706E023703}">
                      <ahyp:hlinkClr xmlns:ahyp="http://schemas.microsoft.com/office/drawing/2018/hyperlinkcolor" val="tx"/>
                    </a:ext>
                  </a:extLst>
                </a:hlinkClick>
              </a:rPr>
              <a:t>Game - Genetic Algorithm</a:t>
            </a:r>
            <a:endParaRPr lang="en-US" b="0" i="0" dirty="0">
              <a:solidFill>
                <a:srgbClr val="F4F4F5"/>
              </a:solidFill>
              <a:effectLst/>
              <a:latin typeface="Open Sans" panose="020B0606030504020204" pitchFamily="34" charset="0"/>
            </a:endParaRPr>
          </a:p>
        </p:txBody>
      </p:sp>
    </p:spTree>
    <p:extLst>
      <p:ext uri="{BB962C8B-B14F-4D97-AF65-F5344CB8AC3E}">
        <p14:creationId xmlns:p14="http://schemas.microsoft.com/office/powerpoint/2010/main" val="3283936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69"/>
          <p:cNvSpPr txBox="1">
            <a:spLocks noGrp="1"/>
          </p:cNvSpPr>
          <p:nvPr>
            <p:ph type="title"/>
          </p:nvPr>
        </p:nvSpPr>
        <p:spPr>
          <a:xfrm>
            <a:off x="252663" y="223634"/>
            <a:ext cx="8439000" cy="74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Resources</a:t>
            </a:r>
            <a:endParaRPr dirty="0"/>
          </a:p>
        </p:txBody>
      </p:sp>
      <p:sp>
        <p:nvSpPr>
          <p:cNvPr id="833" name="Google Shape;833;p69"/>
          <p:cNvSpPr txBox="1">
            <a:spLocks noGrp="1"/>
          </p:cNvSpPr>
          <p:nvPr>
            <p:ph type="body" idx="1"/>
          </p:nvPr>
        </p:nvSpPr>
        <p:spPr>
          <a:xfrm>
            <a:off x="2215800" y="1828800"/>
            <a:ext cx="4712400" cy="2719816"/>
          </a:xfrm>
          <a:prstGeom prst="rect">
            <a:avLst/>
          </a:prstGeom>
        </p:spPr>
        <p:txBody>
          <a:bodyPr spcFirstLastPara="1" wrap="square" lIns="91425" tIns="91425" rIns="91425" bIns="91425" anchor="b" anchorCtr="0">
            <a:noAutofit/>
          </a:bodyPr>
          <a:lstStyle/>
          <a:p>
            <a:pPr marL="0" marR="0" lvl="0" indent="0" algn="just" rtl="0">
              <a:lnSpc>
                <a:spcPct val="100000"/>
              </a:lnSpc>
              <a:spcBef>
                <a:spcPts val="0"/>
              </a:spcBef>
              <a:spcAft>
                <a:spcPts val="0"/>
              </a:spcAft>
              <a:buNone/>
            </a:pPr>
            <a:r>
              <a:rPr lang="en-US" sz="1000" dirty="0">
                <a:solidFill>
                  <a:schemeClr val="accent2"/>
                </a:solidFill>
                <a:hlinkClick r:id="rId3">
                  <a:extLst>
                    <a:ext uri="{A12FA001-AC4F-418D-AE19-62706E023703}">
                      <ahyp:hlinkClr xmlns:ahyp="http://schemas.microsoft.com/office/drawing/2018/hyperlinkcolor" val="tx"/>
                    </a:ext>
                  </a:extLst>
                </a:hlinkClick>
              </a:rPr>
              <a:t>https://www.gamedeveloper.com/programming/the-definition-of-artificial-insanity-the-systemic-ai-of-far-cry</a:t>
            </a:r>
            <a:endParaRPr lang="en-US" sz="1000" dirty="0">
              <a:solidFill>
                <a:schemeClr val="accent2"/>
              </a:solidFill>
            </a:endParaRPr>
          </a:p>
          <a:p>
            <a:pPr marL="0" marR="0" lvl="0" indent="0" algn="just" rtl="0">
              <a:lnSpc>
                <a:spcPct val="100000"/>
              </a:lnSpc>
              <a:spcBef>
                <a:spcPts val="0"/>
              </a:spcBef>
              <a:spcAft>
                <a:spcPts val="0"/>
              </a:spcAft>
              <a:buNone/>
            </a:pPr>
            <a:endParaRPr lang="en-US" sz="1000" dirty="0">
              <a:solidFill>
                <a:schemeClr val="accent2"/>
              </a:solidFill>
            </a:endParaRPr>
          </a:p>
          <a:p>
            <a:pPr marL="0" marR="0" lvl="0" indent="0" algn="just" rtl="0">
              <a:lnSpc>
                <a:spcPct val="100000"/>
              </a:lnSpc>
              <a:spcBef>
                <a:spcPts val="0"/>
              </a:spcBef>
              <a:spcAft>
                <a:spcPts val="0"/>
              </a:spcAft>
              <a:buNone/>
            </a:pPr>
            <a:r>
              <a:rPr lang="en-US" sz="1000" dirty="0">
                <a:solidFill>
                  <a:schemeClr val="accent2"/>
                </a:solidFill>
                <a:hlinkClick r:id="rId4">
                  <a:extLst>
                    <a:ext uri="{A12FA001-AC4F-418D-AE19-62706E023703}">
                      <ahyp:hlinkClr xmlns:ahyp="http://schemas.microsoft.com/office/drawing/2018/hyperlinkcolor" val="tx"/>
                    </a:ext>
                  </a:extLst>
                </a:hlinkClick>
              </a:rPr>
              <a:t>https://www.youtube.com/watch?v=3tb9DLqMtF8</a:t>
            </a:r>
            <a:endParaRPr lang="en-US" sz="1000" dirty="0">
              <a:solidFill>
                <a:schemeClr val="accent2"/>
              </a:solidFill>
            </a:endParaRPr>
          </a:p>
          <a:p>
            <a:pPr marL="0" marR="0" lvl="0" indent="0" algn="just" rtl="0">
              <a:lnSpc>
                <a:spcPct val="100000"/>
              </a:lnSpc>
              <a:spcBef>
                <a:spcPts val="0"/>
              </a:spcBef>
              <a:spcAft>
                <a:spcPts val="0"/>
              </a:spcAft>
              <a:buNone/>
            </a:pPr>
            <a:endParaRPr lang="en-US" sz="1000" dirty="0">
              <a:solidFill>
                <a:schemeClr val="accent2"/>
              </a:solidFill>
            </a:endParaRPr>
          </a:p>
          <a:p>
            <a:pPr marL="0" marR="0" lvl="0" indent="0" algn="just" rtl="0">
              <a:lnSpc>
                <a:spcPct val="100000"/>
              </a:lnSpc>
              <a:spcBef>
                <a:spcPts val="0"/>
              </a:spcBef>
              <a:spcAft>
                <a:spcPts val="0"/>
              </a:spcAft>
              <a:buNone/>
            </a:pPr>
            <a:r>
              <a:rPr lang="en-US" sz="1000" dirty="0">
                <a:solidFill>
                  <a:schemeClr val="accent2"/>
                </a:solidFill>
                <a:hlinkClick r:id="rId5">
                  <a:extLst>
                    <a:ext uri="{A12FA001-AC4F-418D-AE19-62706E023703}">
                      <ahyp:hlinkClr xmlns:ahyp="http://schemas.microsoft.com/office/drawing/2018/hyperlinkcolor" val="tx"/>
                    </a:ext>
                  </a:extLst>
                </a:hlinkClick>
              </a:rPr>
              <a:t>https://gamefaqs.gamespot.com/top10/526-the-top-10-squad-based-ai-in-fps-games</a:t>
            </a:r>
            <a:endParaRPr lang="en-US" sz="1000" dirty="0">
              <a:solidFill>
                <a:schemeClr val="accent2"/>
              </a:solidFill>
            </a:endParaRPr>
          </a:p>
          <a:p>
            <a:pPr marL="0" marR="0" lvl="0" indent="0" algn="just" rtl="0">
              <a:lnSpc>
                <a:spcPct val="100000"/>
              </a:lnSpc>
              <a:spcBef>
                <a:spcPts val="0"/>
              </a:spcBef>
              <a:spcAft>
                <a:spcPts val="0"/>
              </a:spcAft>
              <a:buNone/>
            </a:pPr>
            <a:endParaRPr lang="en-US" sz="1000" dirty="0">
              <a:solidFill>
                <a:schemeClr val="accent2"/>
              </a:solidFill>
            </a:endParaRPr>
          </a:p>
          <a:p>
            <a:pPr marL="0" marR="0" lvl="0" indent="0" algn="just" rtl="0">
              <a:lnSpc>
                <a:spcPct val="100000"/>
              </a:lnSpc>
              <a:spcBef>
                <a:spcPts val="0"/>
              </a:spcBef>
              <a:spcAft>
                <a:spcPts val="0"/>
              </a:spcAft>
              <a:buNone/>
            </a:pPr>
            <a:r>
              <a:rPr lang="en-US" sz="1000" dirty="0">
                <a:solidFill>
                  <a:schemeClr val="accent2"/>
                </a:solidFill>
                <a:hlinkClick r:id="rId6">
                  <a:extLst>
                    <a:ext uri="{A12FA001-AC4F-418D-AE19-62706E023703}">
                      <ahyp:hlinkClr xmlns:ahyp="http://schemas.microsoft.com/office/drawing/2018/hyperlinkcolor" val="tx"/>
                    </a:ext>
                  </a:extLst>
                </a:hlinkClick>
              </a:rPr>
              <a:t>https://www.lcpdfr.com/forums/topic/24305-gta-v-police-ai/</a:t>
            </a:r>
            <a:endParaRPr lang="en-US" sz="1000" dirty="0">
              <a:solidFill>
                <a:schemeClr val="accent2"/>
              </a:solidFill>
            </a:endParaRPr>
          </a:p>
          <a:p>
            <a:pPr marL="0" marR="0" lvl="0" indent="0" algn="just" rtl="0">
              <a:lnSpc>
                <a:spcPct val="100000"/>
              </a:lnSpc>
              <a:spcBef>
                <a:spcPts val="0"/>
              </a:spcBef>
              <a:spcAft>
                <a:spcPts val="0"/>
              </a:spcAft>
              <a:buNone/>
            </a:pPr>
            <a:endParaRPr lang="en-US" sz="1000" dirty="0">
              <a:solidFill>
                <a:schemeClr val="accent2"/>
              </a:solidFill>
            </a:endParaRPr>
          </a:p>
          <a:p>
            <a:pPr marL="0" marR="0" lvl="0" indent="0" algn="just" rtl="0">
              <a:lnSpc>
                <a:spcPct val="100000"/>
              </a:lnSpc>
              <a:spcBef>
                <a:spcPts val="0"/>
              </a:spcBef>
              <a:spcAft>
                <a:spcPts val="0"/>
              </a:spcAft>
              <a:buNone/>
            </a:pPr>
            <a:r>
              <a:rPr lang="en-US" sz="1000" dirty="0">
                <a:solidFill>
                  <a:schemeClr val="accent2"/>
                </a:solidFill>
                <a:hlinkClick r:id="rId7">
                  <a:extLst>
                    <a:ext uri="{A12FA001-AC4F-418D-AE19-62706E023703}">
                      <ahyp:hlinkClr xmlns:ahyp="http://schemas.microsoft.com/office/drawing/2018/hyperlinkcolor" val="tx"/>
                    </a:ext>
                  </a:extLst>
                </a:hlinkClick>
              </a:rPr>
              <a:t>https://forum.unity.com/threads/wip-squad-based-combat-ai-system.367301/</a:t>
            </a:r>
            <a:endParaRPr lang="en-US" sz="1000" dirty="0">
              <a:solidFill>
                <a:schemeClr val="accent2"/>
              </a:solidFill>
            </a:endParaRPr>
          </a:p>
          <a:p>
            <a:pPr marL="0" marR="0" lvl="0" indent="0" algn="just" rtl="0">
              <a:lnSpc>
                <a:spcPct val="100000"/>
              </a:lnSpc>
              <a:spcBef>
                <a:spcPts val="0"/>
              </a:spcBef>
              <a:spcAft>
                <a:spcPts val="0"/>
              </a:spcAft>
              <a:buNone/>
            </a:pPr>
            <a:endParaRPr lang="en-US" sz="1000" dirty="0">
              <a:solidFill>
                <a:schemeClr val="accent2"/>
              </a:solidFill>
            </a:endParaRPr>
          </a:p>
          <a:p>
            <a:pPr marL="0" marR="0" lvl="0" indent="0" algn="just" rtl="0">
              <a:lnSpc>
                <a:spcPct val="100000"/>
              </a:lnSpc>
              <a:spcBef>
                <a:spcPts val="0"/>
              </a:spcBef>
              <a:spcAft>
                <a:spcPts val="0"/>
              </a:spcAft>
              <a:buNone/>
            </a:pPr>
            <a:r>
              <a:rPr lang="en-US" sz="1000" dirty="0">
                <a:solidFill>
                  <a:schemeClr val="accent2"/>
                </a:solidFill>
                <a:hlinkClick r:id="rId8">
                  <a:extLst>
                    <a:ext uri="{A12FA001-AC4F-418D-AE19-62706E023703}">
                      <ahyp:hlinkClr xmlns:ahyp="http://schemas.microsoft.com/office/drawing/2018/hyperlinkcolor" val="tx"/>
                    </a:ext>
                  </a:extLst>
                </a:hlinkClick>
              </a:rPr>
              <a:t>https://www.gamers-academy.com/blog/fifa-22-what-are-the-advantages-of-tactical-ai</a:t>
            </a:r>
            <a:endParaRPr lang="en-US" sz="1000" dirty="0">
              <a:solidFill>
                <a:schemeClr val="accent2"/>
              </a:solidFill>
            </a:endParaRPr>
          </a:p>
          <a:p>
            <a:pPr marL="0" marR="0" lvl="0" indent="0" algn="just" rtl="0">
              <a:lnSpc>
                <a:spcPct val="100000"/>
              </a:lnSpc>
              <a:spcBef>
                <a:spcPts val="0"/>
              </a:spcBef>
              <a:spcAft>
                <a:spcPts val="0"/>
              </a:spcAft>
              <a:buNone/>
            </a:pPr>
            <a:endParaRPr lang="en-US" sz="1000" dirty="0">
              <a:solidFill>
                <a:schemeClr val="accent2"/>
              </a:solidFill>
            </a:endParaRPr>
          </a:p>
          <a:p>
            <a:pPr marL="0" marR="0" lvl="0" indent="0" algn="just" rtl="0">
              <a:lnSpc>
                <a:spcPct val="100000"/>
              </a:lnSpc>
              <a:spcBef>
                <a:spcPts val="0"/>
              </a:spcBef>
              <a:spcAft>
                <a:spcPts val="0"/>
              </a:spcAft>
              <a:buNone/>
            </a:pPr>
            <a:r>
              <a:rPr lang="en-US" sz="1000" dirty="0">
                <a:solidFill>
                  <a:schemeClr val="accent2"/>
                </a:solidFill>
                <a:hlinkClick r:id="rId4">
                  <a:extLst>
                    <a:ext uri="{A12FA001-AC4F-418D-AE19-62706E023703}">
                      <ahyp:hlinkClr xmlns:ahyp="http://schemas.microsoft.com/office/drawing/2018/hyperlinkcolor" val="tx"/>
                    </a:ext>
                  </a:extLst>
                </a:hlinkClick>
              </a:rPr>
              <a:t>https://www.youtube.com/watch?v=3tb9DLqMtF8</a:t>
            </a:r>
            <a:endParaRPr lang="en-US" sz="1000" dirty="0">
              <a:solidFill>
                <a:schemeClr val="accent2"/>
              </a:solidFill>
            </a:endParaRPr>
          </a:p>
          <a:p>
            <a:pPr marL="0" marR="0" lvl="0" indent="0" algn="just" rtl="0">
              <a:lnSpc>
                <a:spcPct val="100000"/>
              </a:lnSpc>
              <a:spcBef>
                <a:spcPts val="0"/>
              </a:spcBef>
              <a:spcAft>
                <a:spcPts val="0"/>
              </a:spcAft>
              <a:buNone/>
            </a:pPr>
            <a:endParaRPr lang="en-US" sz="1000" dirty="0">
              <a:solidFill>
                <a:schemeClr val="accent2"/>
              </a:solidFill>
            </a:endParaRPr>
          </a:p>
          <a:p>
            <a:pPr marL="0" marR="0" lvl="0" indent="0" algn="just" rtl="0">
              <a:lnSpc>
                <a:spcPct val="100000"/>
              </a:lnSpc>
              <a:spcBef>
                <a:spcPts val="0"/>
              </a:spcBef>
              <a:spcAft>
                <a:spcPts val="0"/>
              </a:spcAft>
              <a:buNone/>
            </a:pPr>
            <a:r>
              <a:rPr lang="en-US" sz="1000" dirty="0">
                <a:solidFill>
                  <a:schemeClr val="accent2"/>
                </a:solidFill>
                <a:hlinkClick r:id="rId9">
                  <a:extLst>
                    <a:ext uri="{A12FA001-AC4F-418D-AE19-62706E023703}">
                      <ahyp:hlinkClr xmlns:ahyp="http://schemas.microsoft.com/office/drawing/2018/hyperlinkcolor" val="tx"/>
                    </a:ext>
                  </a:extLst>
                </a:hlinkClick>
              </a:rPr>
              <a:t>https://www.youtube.com/watch?v=YUM_w96y07U</a:t>
            </a:r>
            <a:endParaRPr lang="en-US" sz="1000" dirty="0">
              <a:solidFill>
                <a:schemeClr val="accent2"/>
              </a:solidFill>
            </a:endParaRPr>
          </a:p>
          <a:p>
            <a:pPr marL="0" marR="0" lvl="0" indent="0" algn="just" rtl="0">
              <a:lnSpc>
                <a:spcPct val="100000"/>
              </a:lnSpc>
              <a:spcBef>
                <a:spcPts val="0"/>
              </a:spcBef>
              <a:spcAft>
                <a:spcPts val="0"/>
              </a:spcAft>
              <a:buNone/>
            </a:pPr>
            <a:endParaRPr lang="en-US" sz="1000" dirty="0">
              <a:solidFill>
                <a:schemeClr val="accent2"/>
              </a:solidFill>
            </a:endParaRPr>
          </a:p>
          <a:p>
            <a:pPr marL="0" marR="0" lvl="0" indent="0" algn="just" rtl="0">
              <a:lnSpc>
                <a:spcPct val="100000"/>
              </a:lnSpc>
              <a:spcBef>
                <a:spcPts val="0"/>
              </a:spcBef>
              <a:spcAft>
                <a:spcPts val="0"/>
              </a:spcAft>
              <a:buNone/>
            </a:pPr>
            <a:r>
              <a:rPr lang="en-US" sz="1000" dirty="0">
                <a:solidFill>
                  <a:schemeClr val="accent2"/>
                </a:solidFill>
              </a:rPr>
              <a:t>https://towardsdatascience.com/neural-network-genetic-algorithm-game-15320b3a44e3</a:t>
            </a:r>
            <a:endParaRPr sz="1000" dirty="0">
              <a:solidFill>
                <a:schemeClr val="accen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4" name="Google Shape;777;p67">
            <a:extLst>
              <a:ext uri="{FF2B5EF4-FFF2-40B4-BE49-F238E27FC236}">
                <a16:creationId xmlns:a16="http://schemas.microsoft.com/office/drawing/2014/main" id="{11140AA8-2BC7-47AC-A9A8-0AD7995CC6A4}"/>
              </a:ext>
            </a:extLst>
          </p:cNvPr>
          <p:cNvSpPr txBox="1">
            <a:spLocks/>
          </p:cNvSpPr>
          <p:nvPr/>
        </p:nvSpPr>
        <p:spPr>
          <a:xfrm>
            <a:off x="2538663" y="2163000"/>
            <a:ext cx="3867000" cy="81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DM Serif Display"/>
              <a:buNone/>
              <a:defRPr sz="3300" b="0" i="0" u="none" strike="noStrike" cap="none">
                <a:solidFill>
                  <a:schemeClr val="dk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dk1"/>
              </a:buClr>
              <a:buSzPts val="3200"/>
              <a:buFont typeface="DM Serif Display"/>
              <a:buNone/>
              <a:defRPr sz="3200" b="0" i="0" u="none" strike="noStrike" cap="none">
                <a:solidFill>
                  <a:schemeClr val="dk1"/>
                </a:solidFill>
                <a:latin typeface="DM Serif Display"/>
                <a:ea typeface="DM Serif Display"/>
                <a:cs typeface="DM Serif Display"/>
                <a:sym typeface="DM Serif Display"/>
              </a:defRPr>
            </a:lvl2pPr>
            <a:lvl3pPr marR="0" lvl="2" algn="l" rtl="0">
              <a:lnSpc>
                <a:spcPct val="100000"/>
              </a:lnSpc>
              <a:spcBef>
                <a:spcPts val="0"/>
              </a:spcBef>
              <a:spcAft>
                <a:spcPts val="0"/>
              </a:spcAft>
              <a:buClr>
                <a:schemeClr val="dk1"/>
              </a:buClr>
              <a:buSzPts val="3200"/>
              <a:buFont typeface="DM Serif Display"/>
              <a:buNone/>
              <a:defRPr sz="3200" b="0" i="0" u="none" strike="noStrike" cap="none">
                <a:solidFill>
                  <a:schemeClr val="dk1"/>
                </a:solidFill>
                <a:latin typeface="DM Serif Display"/>
                <a:ea typeface="DM Serif Display"/>
                <a:cs typeface="DM Serif Display"/>
                <a:sym typeface="DM Serif Display"/>
              </a:defRPr>
            </a:lvl3pPr>
            <a:lvl4pPr marR="0" lvl="3" algn="l" rtl="0">
              <a:lnSpc>
                <a:spcPct val="100000"/>
              </a:lnSpc>
              <a:spcBef>
                <a:spcPts val="0"/>
              </a:spcBef>
              <a:spcAft>
                <a:spcPts val="0"/>
              </a:spcAft>
              <a:buClr>
                <a:schemeClr val="dk1"/>
              </a:buClr>
              <a:buSzPts val="3200"/>
              <a:buFont typeface="DM Serif Display"/>
              <a:buNone/>
              <a:defRPr sz="3200" b="0" i="0" u="none" strike="noStrike" cap="none">
                <a:solidFill>
                  <a:schemeClr val="dk1"/>
                </a:solidFill>
                <a:latin typeface="DM Serif Display"/>
                <a:ea typeface="DM Serif Display"/>
                <a:cs typeface="DM Serif Display"/>
                <a:sym typeface="DM Serif Display"/>
              </a:defRPr>
            </a:lvl4pPr>
            <a:lvl5pPr marR="0" lvl="4" algn="l" rtl="0">
              <a:lnSpc>
                <a:spcPct val="100000"/>
              </a:lnSpc>
              <a:spcBef>
                <a:spcPts val="0"/>
              </a:spcBef>
              <a:spcAft>
                <a:spcPts val="0"/>
              </a:spcAft>
              <a:buClr>
                <a:schemeClr val="dk1"/>
              </a:buClr>
              <a:buSzPts val="3200"/>
              <a:buFont typeface="DM Serif Display"/>
              <a:buNone/>
              <a:defRPr sz="3200" b="0" i="0" u="none" strike="noStrike" cap="none">
                <a:solidFill>
                  <a:schemeClr val="dk1"/>
                </a:solidFill>
                <a:latin typeface="DM Serif Display"/>
                <a:ea typeface="DM Serif Display"/>
                <a:cs typeface="DM Serif Display"/>
                <a:sym typeface="DM Serif Display"/>
              </a:defRPr>
            </a:lvl5pPr>
            <a:lvl6pPr marR="0" lvl="5" algn="l" rtl="0">
              <a:lnSpc>
                <a:spcPct val="100000"/>
              </a:lnSpc>
              <a:spcBef>
                <a:spcPts val="0"/>
              </a:spcBef>
              <a:spcAft>
                <a:spcPts val="0"/>
              </a:spcAft>
              <a:buClr>
                <a:schemeClr val="dk1"/>
              </a:buClr>
              <a:buSzPts val="3200"/>
              <a:buFont typeface="DM Serif Display"/>
              <a:buNone/>
              <a:defRPr sz="3200" b="0" i="0" u="none" strike="noStrike" cap="none">
                <a:solidFill>
                  <a:schemeClr val="dk1"/>
                </a:solidFill>
                <a:latin typeface="DM Serif Display"/>
                <a:ea typeface="DM Serif Display"/>
                <a:cs typeface="DM Serif Display"/>
                <a:sym typeface="DM Serif Display"/>
              </a:defRPr>
            </a:lvl6pPr>
            <a:lvl7pPr marR="0" lvl="6" algn="l" rtl="0">
              <a:lnSpc>
                <a:spcPct val="100000"/>
              </a:lnSpc>
              <a:spcBef>
                <a:spcPts val="0"/>
              </a:spcBef>
              <a:spcAft>
                <a:spcPts val="0"/>
              </a:spcAft>
              <a:buClr>
                <a:schemeClr val="dk1"/>
              </a:buClr>
              <a:buSzPts val="3200"/>
              <a:buFont typeface="DM Serif Display"/>
              <a:buNone/>
              <a:defRPr sz="3200" b="0" i="0" u="none" strike="noStrike" cap="none">
                <a:solidFill>
                  <a:schemeClr val="dk1"/>
                </a:solidFill>
                <a:latin typeface="DM Serif Display"/>
                <a:ea typeface="DM Serif Display"/>
                <a:cs typeface="DM Serif Display"/>
                <a:sym typeface="DM Serif Display"/>
              </a:defRPr>
            </a:lvl7pPr>
            <a:lvl8pPr marR="0" lvl="7" algn="l" rtl="0">
              <a:lnSpc>
                <a:spcPct val="100000"/>
              </a:lnSpc>
              <a:spcBef>
                <a:spcPts val="0"/>
              </a:spcBef>
              <a:spcAft>
                <a:spcPts val="0"/>
              </a:spcAft>
              <a:buClr>
                <a:schemeClr val="dk1"/>
              </a:buClr>
              <a:buSzPts val="3200"/>
              <a:buFont typeface="DM Serif Display"/>
              <a:buNone/>
              <a:defRPr sz="3200" b="0" i="0" u="none" strike="noStrike" cap="none">
                <a:solidFill>
                  <a:schemeClr val="dk1"/>
                </a:solidFill>
                <a:latin typeface="DM Serif Display"/>
                <a:ea typeface="DM Serif Display"/>
                <a:cs typeface="DM Serif Display"/>
                <a:sym typeface="DM Serif Display"/>
              </a:defRPr>
            </a:lvl8pPr>
            <a:lvl9pPr marR="0" lvl="8" algn="l" rtl="0">
              <a:lnSpc>
                <a:spcPct val="100000"/>
              </a:lnSpc>
              <a:spcBef>
                <a:spcPts val="0"/>
              </a:spcBef>
              <a:spcAft>
                <a:spcPts val="0"/>
              </a:spcAft>
              <a:buClr>
                <a:schemeClr val="dk1"/>
              </a:buClr>
              <a:buSzPts val="3200"/>
              <a:buFont typeface="DM Serif Display"/>
              <a:buNone/>
              <a:defRPr sz="3200" b="0" i="0" u="none" strike="noStrike" cap="none">
                <a:solidFill>
                  <a:schemeClr val="dk1"/>
                </a:solidFill>
                <a:latin typeface="DM Serif Display"/>
                <a:ea typeface="DM Serif Display"/>
                <a:cs typeface="DM Serif Display"/>
                <a:sym typeface="DM Serif Display"/>
              </a:defRPr>
            </a:lvl9pPr>
          </a:lstStyle>
          <a:p>
            <a:r>
              <a:rPr lang="en-US" sz="6000" dirty="0"/>
              <a:t>Thank You</a:t>
            </a:r>
          </a:p>
        </p:txBody>
      </p:sp>
    </p:spTree>
    <p:extLst>
      <p:ext uri="{BB962C8B-B14F-4D97-AF65-F5344CB8AC3E}">
        <p14:creationId xmlns:p14="http://schemas.microsoft.com/office/powerpoint/2010/main" val="348103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9" name="Google Shape;239;p40"/>
          <p:cNvSpPr txBox="1">
            <a:spLocks noGrp="1"/>
          </p:cNvSpPr>
          <p:nvPr>
            <p:ph type="body" idx="1"/>
          </p:nvPr>
        </p:nvSpPr>
        <p:spPr>
          <a:xfrm>
            <a:off x="1082841" y="1815900"/>
            <a:ext cx="7110663" cy="2149500"/>
          </a:xfrm>
          <a:prstGeom prst="rect">
            <a:avLst/>
          </a:prstGeom>
        </p:spPr>
        <p:txBody>
          <a:bodyPr spcFirstLastPara="1" wrap="square" lIns="91425" tIns="91425" rIns="91425" bIns="91425" anchor="t" anchorCtr="0">
            <a:noAutofit/>
          </a:bodyPr>
          <a:lstStyle/>
          <a:p>
            <a:pPr marL="285750" indent="-285750" algn="l"/>
            <a:r>
              <a:rPr lang="en-US" dirty="0"/>
              <a:t>In squad-based games, there are a set of characters who are gathered to reach a goal or avoid a player from reaching a goal.</a:t>
            </a:r>
          </a:p>
          <a:p>
            <a:pPr marL="0" lvl="0" indent="0" algn="l" rtl="0">
              <a:spcBef>
                <a:spcPts val="0"/>
              </a:spcBef>
              <a:spcAft>
                <a:spcPts val="0"/>
              </a:spcAft>
              <a:buNone/>
            </a:pPr>
            <a:endParaRPr lang="en-US" dirty="0"/>
          </a:p>
          <a:p>
            <a:pPr marL="285750" indent="-285750" algn="l"/>
            <a:r>
              <a:rPr lang="en-US" dirty="0"/>
              <a:t>Artificial Intelligence has a lot of applications in games.</a:t>
            </a:r>
          </a:p>
          <a:p>
            <a:pPr marL="0" lvl="0" indent="0" algn="l" rtl="0">
              <a:spcBef>
                <a:spcPts val="0"/>
              </a:spcBef>
              <a:spcAft>
                <a:spcPts val="0"/>
              </a:spcAft>
              <a:buNone/>
            </a:pPr>
            <a:endParaRPr lang="en-US" dirty="0"/>
          </a:p>
          <a:p>
            <a:pPr marL="285750" indent="-285750" algn="l"/>
            <a:r>
              <a:rPr lang="en-US" dirty="0"/>
              <a:t>Artificial Intelligence has been widely used in Squad-Based games so that agents try to collaborate smartly to reach the goal. This factor makes the game more realistic and exciting for the gamers.</a:t>
            </a:r>
          </a:p>
        </p:txBody>
      </p:sp>
      <p:sp>
        <p:nvSpPr>
          <p:cNvPr id="5" name="Title 4">
            <a:extLst>
              <a:ext uri="{FF2B5EF4-FFF2-40B4-BE49-F238E27FC236}">
                <a16:creationId xmlns:a16="http://schemas.microsoft.com/office/drawing/2014/main" id="{D142660D-3BF0-45E9-8DBF-4D818A8D2367}"/>
              </a:ext>
            </a:extLst>
          </p:cNvPr>
          <p:cNvSpPr>
            <a:spLocks noGrp="1"/>
          </p:cNvSpPr>
          <p:nvPr>
            <p:ph type="title"/>
          </p:nvPr>
        </p:nvSpPr>
        <p:spPr>
          <a:xfrm>
            <a:off x="2665346" y="442616"/>
            <a:ext cx="3813308" cy="650100"/>
          </a:xfrm>
        </p:spPr>
        <p:txBody>
          <a:bodyPr/>
          <a:lstStyle/>
          <a:p>
            <a:r>
              <a:rPr lang="en-US" dirty="0"/>
              <a:t>Squad Game &amp; AI</a:t>
            </a:r>
          </a:p>
        </p:txBody>
      </p:sp>
    </p:spTree>
    <p:extLst>
      <p:ext uri="{BB962C8B-B14F-4D97-AF65-F5344CB8AC3E}">
        <p14:creationId xmlns:p14="http://schemas.microsoft.com/office/powerpoint/2010/main" val="1659229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4" name="Google Shape;224;p38"/>
          <p:cNvSpPr txBox="1">
            <a:spLocks noGrp="1"/>
          </p:cNvSpPr>
          <p:nvPr>
            <p:ph type="title" idx="2"/>
          </p:nvPr>
        </p:nvSpPr>
        <p:spPr>
          <a:xfrm>
            <a:off x="-935430" y="1751550"/>
            <a:ext cx="11014860" cy="1640400"/>
          </a:xfrm>
          <a:prstGeom prst="rect">
            <a:avLst/>
          </a:prstGeom>
        </p:spPr>
        <p:txBody>
          <a:bodyPr spcFirstLastPara="1" wrap="square" lIns="91425" tIns="91425" rIns="91425" bIns="91425" anchor="b" anchorCtr="0">
            <a:noAutofit/>
          </a:bodyPr>
          <a:lstStyle/>
          <a:p>
            <a:pPr marL="171450" indent="-171450"/>
            <a:r>
              <a:rPr lang="en-US" sz="5000" dirty="0"/>
              <a:t>Squad  Based AI  (FPS Games)</a:t>
            </a:r>
          </a:p>
        </p:txBody>
      </p:sp>
    </p:spTree>
    <p:extLst>
      <p:ext uri="{BB962C8B-B14F-4D97-AF65-F5344CB8AC3E}">
        <p14:creationId xmlns:p14="http://schemas.microsoft.com/office/powerpoint/2010/main" val="3268195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title" idx="15"/>
          </p:nvPr>
        </p:nvSpPr>
        <p:spPr>
          <a:xfrm>
            <a:off x="700800" y="491825"/>
            <a:ext cx="7742400" cy="6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Viectong</a:t>
            </a:r>
            <a:r>
              <a:rPr lang="en-US" dirty="0"/>
              <a:t> (2003)</a:t>
            </a:r>
          </a:p>
        </p:txBody>
      </p:sp>
      <p:sp>
        <p:nvSpPr>
          <p:cNvPr id="37" name="Google Shape;239;p40">
            <a:extLst>
              <a:ext uri="{FF2B5EF4-FFF2-40B4-BE49-F238E27FC236}">
                <a16:creationId xmlns:a16="http://schemas.microsoft.com/office/drawing/2014/main" id="{7133227F-8106-439D-A7B3-D8EFB058F2E6}"/>
              </a:ext>
            </a:extLst>
          </p:cNvPr>
          <p:cNvSpPr txBox="1">
            <a:spLocks/>
          </p:cNvSpPr>
          <p:nvPr/>
        </p:nvSpPr>
        <p:spPr>
          <a:xfrm>
            <a:off x="1016668" y="1815900"/>
            <a:ext cx="7110663" cy="214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9pPr>
          </a:lstStyle>
          <a:p>
            <a:pPr marL="285750" indent="-285750" algn="l">
              <a:buFont typeface="Arial" panose="020B0604020202020204" pitchFamily="34" charset="0"/>
              <a:buChar char="•"/>
            </a:pPr>
            <a:r>
              <a:rPr lang="en-US" dirty="0" err="1">
                <a:solidFill>
                  <a:schemeClr val="tx1"/>
                </a:solidFill>
                <a:latin typeface="Didact Gothic" panose="020B0604020202020204" charset="0"/>
              </a:rPr>
              <a:t>Viectong</a:t>
            </a:r>
            <a:r>
              <a:rPr lang="en-US" dirty="0">
                <a:solidFill>
                  <a:schemeClr val="tx1"/>
                </a:solidFill>
                <a:latin typeface="Didact Gothic" panose="020B0604020202020204" charset="0"/>
              </a:rPr>
              <a:t> made some overlooked advances in Squad-based Intelligence. </a:t>
            </a:r>
          </a:p>
          <a:p>
            <a:pPr marL="285750" indent="-285750" algn="l"/>
            <a:endParaRPr lang="en-US" b="0" i="0" dirty="0">
              <a:solidFill>
                <a:schemeClr val="tx1"/>
              </a:solidFill>
              <a:effectLst/>
              <a:latin typeface="Didact Gothic" panose="020B0604020202020204" charset="0"/>
            </a:endParaRPr>
          </a:p>
          <a:p>
            <a:pPr marL="285750" indent="-285750" algn="l">
              <a:buFont typeface="Arial" panose="020B0604020202020204" pitchFamily="34" charset="0"/>
              <a:buChar char="•"/>
            </a:pPr>
            <a:r>
              <a:rPr lang="en-US" b="0" i="0" dirty="0">
                <a:solidFill>
                  <a:schemeClr val="tx1"/>
                </a:solidFill>
                <a:effectLst/>
                <a:latin typeface="Didact Gothic" panose="020B0604020202020204" charset="0"/>
              </a:rPr>
              <a:t>Portraying a Special Forces unit in the Vietnam War, each squad member had a specific role. The squad reacted to enemy presence and automatically fired on enemy positions</a:t>
            </a:r>
            <a:endParaRPr lang="en-US" dirty="0">
              <a:solidFill>
                <a:schemeClr val="tx1"/>
              </a:solidFill>
              <a:latin typeface="Didact Gothic" panose="020B0604020202020204" charset="0"/>
            </a:endParaRPr>
          </a:p>
          <a:p>
            <a:pPr marL="0" indent="0" algn="l"/>
            <a:endParaRPr lang="en-US" dirty="0">
              <a:solidFill>
                <a:schemeClr val="tx1"/>
              </a:solidFill>
              <a:latin typeface="Didact Gothic" panose="020B0604020202020204" charset="0"/>
            </a:endParaRPr>
          </a:p>
          <a:p>
            <a:pPr marL="285750" indent="-285750" algn="l">
              <a:buFont typeface="Arial" panose="020B0604020202020204" pitchFamily="34" charset="0"/>
              <a:buChar char="•"/>
            </a:pPr>
            <a:r>
              <a:rPr lang="en-US" b="0" i="0" dirty="0">
                <a:solidFill>
                  <a:schemeClr val="tx1"/>
                </a:solidFill>
                <a:effectLst/>
                <a:latin typeface="Didact Gothic" panose="020B0604020202020204" charset="0"/>
              </a:rPr>
              <a:t>While these features are common in newer FPS games, Vietcong should be credited as one of the first to experiment with integrating AI players with a command system.</a:t>
            </a:r>
            <a:endParaRPr lang="en-US" dirty="0">
              <a:solidFill>
                <a:schemeClr val="tx1"/>
              </a:solidFill>
              <a:latin typeface="Didact Gothic"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title" idx="15"/>
          </p:nvPr>
        </p:nvSpPr>
        <p:spPr>
          <a:xfrm>
            <a:off x="700800" y="491825"/>
            <a:ext cx="7742400" cy="6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Viectong</a:t>
            </a:r>
            <a:r>
              <a:rPr lang="en-US" dirty="0"/>
              <a:t> (2003)</a:t>
            </a:r>
          </a:p>
        </p:txBody>
      </p:sp>
      <p:pic>
        <p:nvPicPr>
          <p:cNvPr id="1026" name="Picture 2" descr="Vietcong. Uncensored edition Download (Last Version) Free PC Game Torrent">
            <a:extLst>
              <a:ext uri="{FF2B5EF4-FFF2-40B4-BE49-F238E27FC236}">
                <a16:creationId xmlns:a16="http://schemas.microsoft.com/office/drawing/2014/main" id="{E4EA5B94-D758-4F12-A85D-D89F10CA93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42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title" idx="15"/>
          </p:nvPr>
        </p:nvSpPr>
        <p:spPr>
          <a:xfrm>
            <a:off x="700800" y="491825"/>
            <a:ext cx="7742400" cy="6564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US" dirty="0"/>
              <a:t>Farcry (2004)</a:t>
            </a:r>
          </a:p>
        </p:txBody>
      </p:sp>
      <p:sp>
        <p:nvSpPr>
          <p:cNvPr id="37" name="Google Shape;239;p40">
            <a:extLst>
              <a:ext uri="{FF2B5EF4-FFF2-40B4-BE49-F238E27FC236}">
                <a16:creationId xmlns:a16="http://schemas.microsoft.com/office/drawing/2014/main" id="{7133227F-8106-439D-A7B3-D8EFB058F2E6}"/>
              </a:ext>
            </a:extLst>
          </p:cNvPr>
          <p:cNvSpPr txBox="1">
            <a:spLocks/>
          </p:cNvSpPr>
          <p:nvPr/>
        </p:nvSpPr>
        <p:spPr>
          <a:xfrm>
            <a:off x="932447" y="1791837"/>
            <a:ext cx="7110663" cy="214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9pPr>
          </a:lstStyle>
          <a:p>
            <a:pPr marL="285750" indent="-285750" algn="l">
              <a:buFont typeface="Arial" panose="020B0604020202020204" pitchFamily="34" charset="0"/>
              <a:buChar char="•"/>
            </a:pPr>
            <a:r>
              <a:rPr lang="en-US" dirty="0">
                <a:solidFill>
                  <a:schemeClr val="tx1"/>
                </a:solidFill>
                <a:latin typeface="Didact Gothic" panose="020B0604020202020204" charset="0"/>
              </a:rPr>
              <a:t>Far Cry also boasted advanced AI. While Jack Carver was a one-man army, his opponents were mercenaries trained to operate together.</a:t>
            </a:r>
          </a:p>
          <a:p>
            <a:pPr marL="285750" indent="-285750" algn="l">
              <a:buFont typeface="Arial" panose="020B0604020202020204" pitchFamily="34" charset="0"/>
              <a:buChar char="•"/>
            </a:pPr>
            <a:endParaRPr lang="en-US" b="0" i="0" dirty="0">
              <a:solidFill>
                <a:schemeClr val="tx1"/>
              </a:solidFill>
              <a:effectLst/>
              <a:latin typeface="Didact Gothic" panose="020B0604020202020204" charset="0"/>
            </a:endParaRPr>
          </a:p>
          <a:p>
            <a:pPr marL="285750" indent="-285750" algn="l">
              <a:buFont typeface="Arial" panose="020B0604020202020204" pitchFamily="34" charset="0"/>
              <a:buChar char="•"/>
            </a:pPr>
            <a:r>
              <a:rPr lang="en-US" b="0" i="0" dirty="0">
                <a:solidFill>
                  <a:schemeClr val="tx1"/>
                </a:solidFill>
                <a:effectLst/>
                <a:latin typeface="Didact Gothic" panose="020B0604020202020204" charset="0"/>
              </a:rPr>
              <a:t>Rarely seen alone, mercenaries shouted the player's location to each other, issued orders and gathered reinforcements to overwhelm the player. </a:t>
            </a:r>
          </a:p>
          <a:p>
            <a:pPr marL="285750" indent="-285750" algn="l">
              <a:buFont typeface="Arial" panose="020B0604020202020204" pitchFamily="34" charset="0"/>
              <a:buChar char="•"/>
            </a:pPr>
            <a:endParaRPr lang="en-US" dirty="0">
              <a:solidFill>
                <a:schemeClr val="tx1"/>
              </a:solidFill>
              <a:latin typeface="Didact Gothic" panose="020B0604020202020204" charset="0"/>
            </a:endParaRPr>
          </a:p>
          <a:p>
            <a:pPr marL="285750" indent="-285750" algn="l">
              <a:buFont typeface="Arial" panose="020B0604020202020204" pitchFamily="34" charset="0"/>
              <a:buChar char="•"/>
            </a:pPr>
            <a:r>
              <a:rPr lang="en-US" b="0" i="0" dirty="0">
                <a:solidFill>
                  <a:schemeClr val="tx1"/>
                </a:solidFill>
                <a:effectLst/>
                <a:latin typeface="Didact Gothic" panose="020B0604020202020204" charset="0"/>
              </a:rPr>
              <a:t>The AI could have been more coherent and flexible, but the enemies' damage tolerance and tenacity provided a significant challenge for gamers.</a:t>
            </a:r>
            <a:endParaRPr lang="en-US" dirty="0">
              <a:solidFill>
                <a:schemeClr val="tx1"/>
              </a:solidFill>
              <a:latin typeface="Didact Gothic" panose="020B0604020202020204" charset="0"/>
            </a:endParaRPr>
          </a:p>
        </p:txBody>
      </p:sp>
    </p:spTree>
    <p:extLst>
      <p:ext uri="{BB962C8B-B14F-4D97-AF65-F5344CB8AC3E}">
        <p14:creationId xmlns:p14="http://schemas.microsoft.com/office/powerpoint/2010/main" val="1464217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title" idx="15"/>
          </p:nvPr>
        </p:nvSpPr>
        <p:spPr>
          <a:xfrm>
            <a:off x="700800" y="491825"/>
            <a:ext cx="7742400" cy="6564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US" dirty="0"/>
              <a:t>Farcry (2004)</a:t>
            </a:r>
          </a:p>
        </p:txBody>
      </p:sp>
      <p:sp>
        <p:nvSpPr>
          <p:cNvPr id="37" name="Google Shape;239;p40">
            <a:extLst>
              <a:ext uri="{FF2B5EF4-FFF2-40B4-BE49-F238E27FC236}">
                <a16:creationId xmlns:a16="http://schemas.microsoft.com/office/drawing/2014/main" id="{7133227F-8106-439D-A7B3-D8EFB058F2E6}"/>
              </a:ext>
            </a:extLst>
          </p:cNvPr>
          <p:cNvSpPr txBox="1">
            <a:spLocks/>
          </p:cNvSpPr>
          <p:nvPr/>
        </p:nvSpPr>
        <p:spPr>
          <a:xfrm>
            <a:off x="1016668" y="1815900"/>
            <a:ext cx="7110663" cy="214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2800"/>
              <a:buFont typeface="Didact Gothic"/>
              <a:buNone/>
              <a:defRPr sz="2800" b="0" i="0" u="none" strike="noStrike" cap="none">
                <a:solidFill>
                  <a:schemeClr val="dk1"/>
                </a:solidFill>
                <a:latin typeface="Didact Gothic"/>
                <a:ea typeface="Didact Gothic"/>
                <a:cs typeface="Didact Gothic"/>
                <a:sym typeface="Didact Gothic"/>
              </a:defRPr>
            </a:lvl9pPr>
          </a:lstStyle>
          <a:p>
            <a:pPr marL="285750" indent="-285750" algn="l">
              <a:buFont typeface="Arial" panose="020B0604020202020204" pitchFamily="34" charset="0"/>
              <a:buChar char="•"/>
            </a:pPr>
            <a:r>
              <a:rPr lang="en-US" dirty="0">
                <a:solidFill>
                  <a:schemeClr val="tx1"/>
                </a:solidFill>
                <a:latin typeface="Didact Gothic" panose="020B0604020202020204" charset="0"/>
              </a:rPr>
              <a:t>Far Cry also boasted advanced AI. While Jack Carver was a one-man army, his opponents were mercenaries trained to operate together.</a:t>
            </a:r>
          </a:p>
          <a:p>
            <a:pPr marL="285750" indent="-285750" algn="l">
              <a:buFont typeface="Arial" panose="020B0604020202020204" pitchFamily="34" charset="0"/>
              <a:buChar char="•"/>
            </a:pPr>
            <a:endParaRPr lang="en-US" b="0" i="0" dirty="0">
              <a:solidFill>
                <a:schemeClr val="tx1"/>
              </a:solidFill>
              <a:effectLst/>
              <a:latin typeface="Didact Gothic" panose="020B0604020202020204" charset="0"/>
            </a:endParaRPr>
          </a:p>
          <a:p>
            <a:pPr marL="285750" indent="-285750" algn="l">
              <a:buFont typeface="Arial" panose="020B0604020202020204" pitchFamily="34" charset="0"/>
              <a:buChar char="•"/>
            </a:pPr>
            <a:r>
              <a:rPr lang="en-US" b="0" i="0" dirty="0">
                <a:solidFill>
                  <a:schemeClr val="tx1"/>
                </a:solidFill>
                <a:effectLst/>
                <a:latin typeface="Didact Gothic" panose="020B0604020202020204" charset="0"/>
              </a:rPr>
              <a:t>Rarely seen alone, mercenaries shouted the player's location to each other, issued orders and gathered reinforcements to overwhelm the player. </a:t>
            </a:r>
          </a:p>
          <a:p>
            <a:pPr marL="285750" indent="-285750" algn="l">
              <a:buFont typeface="Arial" panose="020B0604020202020204" pitchFamily="34" charset="0"/>
              <a:buChar char="•"/>
            </a:pPr>
            <a:endParaRPr lang="en-US" dirty="0">
              <a:solidFill>
                <a:schemeClr val="tx1"/>
              </a:solidFill>
              <a:latin typeface="Didact Gothic" panose="020B0604020202020204" charset="0"/>
            </a:endParaRPr>
          </a:p>
          <a:p>
            <a:pPr marL="285750" indent="-285750" algn="l">
              <a:buFont typeface="Arial" panose="020B0604020202020204" pitchFamily="34" charset="0"/>
              <a:buChar char="•"/>
            </a:pPr>
            <a:r>
              <a:rPr lang="en-US" b="0" i="0" dirty="0">
                <a:solidFill>
                  <a:schemeClr val="tx1"/>
                </a:solidFill>
                <a:effectLst/>
                <a:latin typeface="Didact Gothic" panose="020B0604020202020204" charset="0"/>
              </a:rPr>
              <a:t>The AI could have been more coherent and flexible, but the enemies' damage tolerance and tenacity provided a significant challenge for gamers.</a:t>
            </a:r>
            <a:endParaRPr lang="en-US" dirty="0">
              <a:solidFill>
                <a:schemeClr val="tx1"/>
              </a:solidFill>
              <a:latin typeface="Didact Gothic" panose="020B0604020202020204" charset="0"/>
            </a:endParaRPr>
          </a:p>
        </p:txBody>
      </p:sp>
      <p:sp>
        <p:nvSpPr>
          <p:cNvPr id="4" name="AutoShape 6" descr="Far Cry 1: Walkthrough - Pier [Level 4] (Realistic Mode) 4K UHD - 60FPS MAX  Settings - YouTube">
            <a:extLst>
              <a:ext uri="{FF2B5EF4-FFF2-40B4-BE49-F238E27FC236}">
                <a16:creationId xmlns:a16="http://schemas.microsoft.com/office/drawing/2014/main" id="{B4B6D075-BB39-49D0-A5F5-7B1C9D864D1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A picture containing text, sky, outdoor, overlooking&#10;&#10;Description automatically generated">
            <a:extLst>
              <a:ext uri="{FF2B5EF4-FFF2-40B4-BE49-F238E27FC236}">
                <a16:creationId xmlns:a16="http://schemas.microsoft.com/office/drawing/2014/main" id="{54B189F8-141E-4FD2-9FCF-7B931FB9127C}"/>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47151419"/>
      </p:ext>
    </p:extLst>
  </p:cSld>
  <p:clrMapOvr>
    <a:masterClrMapping/>
  </p:clrMapOvr>
</p:sld>
</file>

<file path=ppt/theme/theme1.xml><?xml version="1.0" encoding="utf-8"?>
<a:theme xmlns:a="http://schemas.openxmlformats.org/drawingml/2006/main" name="Darkle Slideshow by Slidesgo">
  <a:themeElements>
    <a:clrScheme name="Simple Light">
      <a:dk1>
        <a:srgbClr val="FFFFFF"/>
      </a:dk1>
      <a:lt1>
        <a:srgbClr val="000000"/>
      </a:lt1>
      <a:dk2>
        <a:srgbClr val="434343"/>
      </a:dk2>
      <a:lt2>
        <a:srgbClr val="FFFFFF"/>
      </a:lt2>
      <a:accent1>
        <a:srgbClr val="A3896F"/>
      </a:accent1>
      <a:accent2>
        <a:srgbClr val="C9B18E"/>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329</TotalTime>
  <Words>2327</Words>
  <Application>Microsoft Office PowerPoint</Application>
  <PresentationFormat>On-screen Show (16:9)</PresentationFormat>
  <Paragraphs>176</Paragraphs>
  <Slides>32</Slides>
  <Notes>32</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Didact Gothic</vt:lpstr>
      <vt:lpstr>Arial</vt:lpstr>
      <vt:lpstr>Muli</vt:lpstr>
      <vt:lpstr>Roboto</vt:lpstr>
      <vt:lpstr>Open Sans</vt:lpstr>
      <vt:lpstr>DM Serif Display</vt:lpstr>
      <vt:lpstr>Darkle Slideshow by Slidesgo</vt:lpstr>
      <vt:lpstr>Squad AI</vt:lpstr>
      <vt:lpstr>Contents</vt:lpstr>
      <vt:lpstr>Introduction</vt:lpstr>
      <vt:lpstr>Squad Game &amp; AI</vt:lpstr>
      <vt:lpstr>Squad  Based AI  (FPS Games)</vt:lpstr>
      <vt:lpstr>Viectong (2003)</vt:lpstr>
      <vt:lpstr>Viectong (2003)</vt:lpstr>
      <vt:lpstr>Farcry (2004)</vt:lpstr>
      <vt:lpstr>Farcry (2004)</vt:lpstr>
      <vt:lpstr>Farcry AI: Analysis</vt:lpstr>
      <vt:lpstr>Farcry AI: Analysis</vt:lpstr>
      <vt:lpstr>Farcry AI: Analysis</vt:lpstr>
      <vt:lpstr>Farcry AI: Analysis</vt:lpstr>
      <vt:lpstr>Farcry AI: Analysis</vt:lpstr>
      <vt:lpstr>Farcry AI: Analysis</vt:lpstr>
      <vt:lpstr>Farcry AI: Analysis</vt:lpstr>
      <vt:lpstr>Farcry AI: Analysis</vt:lpstr>
      <vt:lpstr>GTA V: LSPD</vt:lpstr>
      <vt:lpstr>GTA V: LSPD</vt:lpstr>
      <vt:lpstr>FIFA 22: Squad AI</vt:lpstr>
      <vt:lpstr>FIFA 22: Squad AI</vt:lpstr>
      <vt:lpstr>FIFA 22: Squad AI</vt:lpstr>
      <vt:lpstr>FIFA 22: Squad AI</vt:lpstr>
      <vt:lpstr>Squad  Based AI  (Practical example)</vt:lpstr>
      <vt:lpstr>Squad Based AI in action!</vt:lpstr>
      <vt:lpstr>PowerPoint Presentation</vt:lpstr>
      <vt:lpstr>PowerPoint Presentation</vt:lpstr>
      <vt:lpstr>Genetic Algorithms</vt:lpstr>
      <vt:lpstr>Genetic Algorithms</vt:lpstr>
      <vt:lpstr>Genetic Algorithms</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Squad AI</dc:title>
  <cp:lastModifiedBy>Sohrab Namazi</cp:lastModifiedBy>
  <cp:revision>118</cp:revision>
  <dcterms:modified xsi:type="dcterms:W3CDTF">2021-12-21T13:29:12Z</dcterms:modified>
</cp:coreProperties>
</file>